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5"/>
  </p:notesMasterIdLst>
  <p:handoutMasterIdLst>
    <p:handoutMasterId r:id="rId36"/>
  </p:handoutMasterIdLst>
  <p:sldIdLst>
    <p:sldId id="256" r:id="rId2"/>
    <p:sldId id="258" r:id="rId3"/>
    <p:sldId id="269" r:id="rId4"/>
    <p:sldId id="270" r:id="rId5"/>
    <p:sldId id="257" r:id="rId6"/>
    <p:sldId id="259" r:id="rId7"/>
    <p:sldId id="271" r:id="rId8"/>
    <p:sldId id="310" r:id="rId9"/>
    <p:sldId id="272" r:id="rId10"/>
    <p:sldId id="260" r:id="rId11"/>
    <p:sldId id="268" r:id="rId12"/>
    <p:sldId id="273" r:id="rId13"/>
    <p:sldId id="261" r:id="rId14"/>
    <p:sldId id="319" r:id="rId15"/>
    <p:sldId id="320" r:id="rId16"/>
    <p:sldId id="265" r:id="rId17"/>
    <p:sldId id="263" r:id="rId18"/>
    <p:sldId id="264" r:id="rId19"/>
    <p:sldId id="312" r:id="rId20"/>
    <p:sldId id="266" r:id="rId21"/>
    <p:sldId id="267" r:id="rId22"/>
    <p:sldId id="316" r:id="rId23"/>
    <p:sldId id="282" r:id="rId24"/>
    <p:sldId id="283" r:id="rId25"/>
    <p:sldId id="285" r:id="rId26"/>
    <p:sldId id="293" r:id="rId27"/>
    <p:sldId id="295" r:id="rId28"/>
    <p:sldId id="296" r:id="rId29"/>
    <p:sldId id="299" r:id="rId30"/>
    <p:sldId id="303" r:id="rId31"/>
    <p:sldId id="318" r:id="rId32"/>
    <p:sldId id="317" r:id="rId33"/>
    <p:sldId id="30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9CB"/>
    <a:srgbClr val="E4E0EC"/>
    <a:srgbClr val="CC3300"/>
    <a:srgbClr val="E6E6E6"/>
    <a:srgbClr val="FBFBFB"/>
    <a:srgbClr val="CCECFF"/>
    <a:srgbClr val="00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676" y="-462"/>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0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7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7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8CED9C7F-A526-423A-B1FF-36790654A133}" type="slidenum">
              <a:rPr lang="en-US"/>
              <a:pPr>
                <a:defRPr/>
              </a:pPr>
              <a:t>‹#›</a:t>
            </a:fld>
            <a:endParaRPr lang="en-US"/>
          </a:p>
        </p:txBody>
      </p:sp>
    </p:spTree>
    <p:extLst>
      <p:ext uri="{BB962C8B-B14F-4D97-AF65-F5344CB8AC3E}">
        <p14:creationId xmlns:p14="http://schemas.microsoft.com/office/powerpoint/2010/main" val="382008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D6F58DB-A7DB-4C14-A756-48526BC51439}" type="slidenum">
              <a:rPr lang="en-US"/>
              <a:pPr>
                <a:defRPr/>
              </a:pPr>
              <a:t>‹#›</a:t>
            </a:fld>
            <a:endParaRPr lang="en-US"/>
          </a:p>
        </p:txBody>
      </p:sp>
    </p:spTree>
    <p:extLst>
      <p:ext uri="{BB962C8B-B14F-4D97-AF65-F5344CB8AC3E}">
        <p14:creationId xmlns:p14="http://schemas.microsoft.com/office/powerpoint/2010/main" val="1717051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101A500-B180-4339-8EE6-368B58754598}"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A748342-4B6C-4DC3-AAAD-EC7076F93FC1}"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85D9A38-6B36-429D-B2AF-48223B77841F}"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338B898-AEE2-4E52-9BB4-F56FB773029F}"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500D37E-8FF2-420B-93BD-921160BF1142}"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8D0F54-A3FE-45E7-A97E-F8A66339225F}"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B24AF77-53AA-4303-9984-2B6A6FBB77EE}"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A822877-964E-47BC-9BB0-CB39F1BE8F5A}"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D7299D-2583-4748-B996-BCB5BC68AAB7}"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BCBF037-5A8D-4241-97F8-49953DCBD865}"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05B5017-5FA7-4BD1-BBB6-A18DC06A1042}"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DC36BD7-3D40-4794-B3DD-92E4388A0995}"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F84D0D9-F9D1-4AF1-A917-4BD4F5B9651E}"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ED6EE2F-484A-48FE-8166-A8051F4CC107}"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57347" name="Rectangle 2"/>
          <p:cNvSpPr>
            <a:spLocks noGrp="1" noRot="1" noChangeAspect="1" noChangeArrowheads="1" noTextEdit="1"/>
          </p:cNvSpPr>
          <p:nvPr>
            <p:ph type="sldImg"/>
          </p:nvPr>
        </p:nvSpPr>
        <p:spPr>
          <a:xfrm>
            <a:off x="1146175" y="687388"/>
            <a:ext cx="4567238" cy="3425825"/>
          </a:xfrm>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94447AB-F0BB-4913-9A4A-E83C73388820}"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a:xfrm>
            <a:off x="1146175" y="687388"/>
            <a:ext cx="4567238" cy="3425825"/>
          </a:xfrm>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BA06AFE-7ABD-49BD-8310-EC39CE2494DD}"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59395" name="Rectangle 2"/>
          <p:cNvSpPr>
            <a:spLocks noGrp="1" noRot="1" noChangeAspect="1" noChangeArrowheads="1" noTextEdit="1"/>
          </p:cNvSpPr>
          <p:nvPr>
            <p:ph type="sldImg"/>
          </p:nvPr>
        </p:nvSpPr>
        <p:spPr>
          <a:xfrm>
            <a:off x="1146175" y="687388"/>
            <a:ext cx="4567238" cy="3425825"/>
          </a:xfrm>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701B848-D6F3-4D0D-ADBC-B61EB3BBFC7C}"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xfrm>
            <a:off x="1146175" y="687388"/>
            <a:ext cx="4567238" cy="3425825"/>
          </a:xfrm>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E0F0D2F-67DF-4A9F-9200-5DBA9F9B1C2B}"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
        <p:nvSpPr>
          <p:cNvPr id="61443" name="Rectangle 2"/>
          <p:cNvSpPr>
            <a:spLocks noGrp="1" noRot="1" noChangeAspect="1" noChangeArrowheads="1" noTextEdit="1"/>
          </p:cNvSpPr>
          <p:nvPr>
            <p:ph type="sldImg"/>
          </p:nvPr>
        </p:nvSpPr>
        <p:spPr>
          <a:xfrm>
            <a:off x="1146175" y="687388"/>
            <a:ext cx="4567238" cy="3425825"/>
          </a:xfrm>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F3E2DF4-932C-4438-A400-5A76421A2163}"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62467" name="Rectangle 2"/>
          <p:cNvSpPr>
            <a:spLocks noGrp="1" noRot="1" noChangeAspect="1" noChangeArrowheads="1" noTextEdit="1"/>
          </p:cNvSpPr>
          <p:nvPr>
            <p:ph type="sldImg"/>
          </p:nvPr>
        </p:nvSpPr>
        <p:spPr>
          <a:xfrm>
            <a:off x="1146175" y="687388"/>
            <a:ext cx="4567238" cy="3425825"/>
          </a:xfrm>
          <a:ln/>
        </p:spPr>
      </p:sp>
      <p:sp>
        <p:nvSpPr>
          <p:cNvPr id="624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104D5F1-C7BD-4FB1-BB34-79F6419E84A4}"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a:xfrm>
            <a:off x="1146175" y="687388"/>
            <a:ext cx="4567238" cy="3425825"/>
          </a:xfrm>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E646698-7B83-4AAA-9F71-A569813D6E05}"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
        <p:nvSpPr>
          <p:cNvPr id="64515" name="Rectangle 2"/>
          <p:cNvSpPr>
            <a:spLocks noGrp="1" noRot="1" noChangeAspect="1" noChangeArrowheads="1" noTextEdit="1"/>
          </p:cNvSpPr>
          <p:nvPr>
            <p:ph type="sldImg"/>
          </p:nvPr>
        </p:nvSpPr>
        <p:spPr>
          <a:xfrm>
            <a:off x="1146175" y="687388"/>
            <a:ext cx="4567238" cy="3425825"/>
          </a:xfrm>
          <a:ln/>
        </p:spPr>
      </p:sp>
      <p:sp>
        <p:nvSpPr>
          <p:cNvPr id="645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9C28E63-FD30-4647-9E6B-09BD4507A05B}"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4D2FA36-7C68-4CB2-A53E-2E6A3D4F4EFA}"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E9CA6A0-5BB7-4A1B-A7FA-545277B94D5B}"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7AFA9CF-601A-42E9-901B-1C459B6EF771}"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23E752C-36A5-43E6-876B-EE7060F28610}"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D87BF7-AB7C-4FBB-BFE4-96B570F19C0F}"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B86F67E-954A-4314-98EF-6F612603B7EE}"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1A7293E-D535-419E-A7D2-04F8918D59F5}"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1A53F85-8184-42E6-982D-FB3D66515D67}"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5314D22-1F3F-4183-84B3-A374B23331FC}"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4395788"/>
            <a:ext cx="8534400" cy="1166812"/>
          </a:xfrm>
        </p:spPr>
        <p:txBody>
          <a:bodyPr/>
          <a:lstStyle>
            <a:lvl1pPr algn="ctr">
              <a:defRPr>
                <a:solidFill>
                  <a:schemeClr val="bg1"/>
                </a:solidFill>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304800" y="5562600"/>
            <a:ext cx="8534400" cy="1066800"/>
          </a:xfrm>
        </p:spPr>
        <p:txBody>
          <a:bodyPr/>
          <a:lstStyle>
            <a:lvl1pPr marL="0" indent="0" algn="ctr">
              <a:buFontTx/>
              <a:buNone/>
              <a:defRPr/>
            </a:lvl1pPr>
          </a:lstStyle>
          <a:p>
            <a:pPr lvl="0"/>
            <a:r>
              <a:rPr lang="en-US" noProof="0" smtClean="0"/>
              <a:t>Click to edit Master subtitle style</a:t>
            </a:r>
          </a:p>
        </p:txBody>
      </p:sp>
      <p:sp>
        <p:nvSpPr>
          <p:cNvPr id="5125" name="Rectangle 5"/>
          <p:cNvSpPr>
            <a:spLocks noGrp="1" noChangeArrowheads="1"/>
          </p:cNvSpPr>
          <p:nvPr>
            <p:ph type="ftr" sz="quarter" idx="3"/>
          </p:nvPr>
        </p:nvSpPr>
        <p:spPr>
          <a:xfrm>
            <a:off x="381000" y="6245225"/>
            <a:ext cx="5638800" cy="476250"/>
          </a:xfrm>
        </p:spPr>
        <p:txBody>
          <a:bodyPr/>
          <a:lstStyle>
            <a:lvl1pPr>
              <a:defRPr sz="1400">
                <a:solidFill>
                  <a:schemeClr val="tx1"/>
                </a:solidFill>
              </a:defRPr>
            </a:lvl1pPr>
          </a:lstStyle>
          <a:p>
            <a:pPr>
              <a:defRPr/>
            </a:pPr>
            <a:r>
              <a:rPr lang="en-US" dirty="0" smtClean="0"/>
              <a:t>2013 – Security Orientation Briefing</a:t>
            </a:r>
            <a:endParaRPr lang="en-US" dirty="0"/>
          </a:p>
        </p:txBody>
      </p:sp>
      <p:sp>
        <p:nvSpPr>
          <p:cNvPr id="5126" name="Rectangle 6"/>
          <p:cNvSpPr>
            <a:spLocks noGrp="1" noChangeArrowheads="1"/>
          </p:cNvSpPr>
          <p:nvPr>
            <p:ph type="sldNum" sz="quarter" idx="4"/>
          </p:nvPr>
        </p:nvSpPr>
        <p:spPr/>
        <p:txBody>
          <a:bodyPr/>
          <a:lstStyle>
            <a:lvl1pPr>
              <a:defRPr sz="1400">
                <a:solidFill>
                  <a:schemeClr val="tx1"/>
                </a:solidFill>
              </a:defRPr>
            </a:lvl1pPr>
          </a:lstStyle>
          <a:p>
            <a:pPr>
              <a:defRPr/>
            </a:pPr>
            <a:fld id="{1A7E1CA6-3C6A-4A67-98EB-FF582100D279}" type="slidenum">
              <a:rPr lang="en-US" smtClean="0"/>
              <a:pPr>
                <a:defRPr/>
              </a:pPr>
              <a:t>‹#›</a:t>
            </a:fld>
            <a:endParaRPr lang="en-US"/>
          </a:p>
        </p:txBody>
      </p:sp>
      <p:sp>
        <p:nvSpPr>
          <p:cNvPr id="7" name="Text Box 7"/>
          <p:cNvSpPr txBox="1">
            <a:spLocks noChangeArrowheads="1"/>
          </p:cNvSpPr>
          <p:nvPr userDrawn="1"/>
        </p:nvSpPr>
        <p:spPr bwMode="auto">
          <a:xfrm>
            <a:off x="0" y="0"/>
            <a:ext cx="4724400" cy="376238"/>
          </a:xfrm>
          <a:prstGeom prst="rect">
            <a:avLst/>
          </a:prstGeom>
          <a:solidFill>
            <a:srgbClr val="000080"/>
          </a:solidFill>
          <a:ln w="9525">
            <a:solidFill>
              <a:srgbClr val="C0C0C0"/>
            </a:solidFill>
            <a:miter lim="800000"/>
            <a:headEnd/>
            <a:tailEnd/>
          </a:ln>
          <a:effectLst/>
        </p:spPr>
        <p:txBody>
          <a:bodyPr>
            <a:spAutoFit/>
          </a:bodyPr>
          <a:lstStyle/>
          <a:p>
            <a:pPr>
              <a:spcBef>
                <a:spcPct val="50000"/>
              </a:spcBef>
              <a:defRPr/>
            </a:pPr>
            <a:r>
              <a:rPr lang="en-US" b="1">
                <a:solidFill>
                  <a:schemeClr val="bg1"/>
                </a:solidFill>
                <a:latin typeface="Arial" charset="0"/>
                <a:cs typeface="Arial" charset="0"/>
              </a:rPr>
              <a:t>SECURITY ORIENTATION - NISPOM</a:t>
            </a:r>
          </a:p>
        </p:txBody>
      </p:sp>
      <p:sp>
        <p:nvSpPr>
          <p:cNvPr id="8" name="Text Box 8"/>
          <p:cNvSpPr txBox="1">
            <a:spLocks noChangeArrowheads="1"/>
          </p:cNvSpPr>
          <p:nvPr userDrawn="1"/>
        </p:nvSpPr>
        <p:spPr bwMode="auto">
          <a:xfrm>
            <a:off x="0" y="6543675"/>
            <a:ext cx="9144000" cy="314325"/>
          </a:xfrm>
          <a:prstGeom prst="rect">
            <a:avLst/>
          </a:prstGeom>
          <a:solidFill>
            <a:srgbClr val="000080"/>
          </a:solidFill>
          <a:ln w="9525">
            <a:solidFill>
              <a:srgbClr val="C0C0C0"/>
            </a:solidFill>
            <a:miter lim="800000"/>
            <a:headEnd/>
            <a:tailEnd/>
          </a:ln>
          <a:effectLst/>
        </p:spPr>
        <p:txBody>
          <a:bodyPr>
            <a:spAutoFit/>
          </a:bodyPr>
          <a:lstStyle/>
          <a:p>
            <a:pPr>
              <a:spcBef>
                <a:spcPct val="50000"/>
              </a:spcBef>
              <a:defRPr/>
            </a:pPr>
            <a:endParaRPr lang="en-US" sz="1400" b="1" i="1" dirty="0">
              <a:solidFill>
                <a:schemeClr val="bg1"/>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7E133E-B405-45DF-BCAB-2339CAB6473C}" type="slidenum">
              <a:rPr lang="en-US" smtClean="0"/>
              <a:pPr>
                <a:defRPr/>
              </a:pPr>
              <a:t>‹#›</a:t>
            </a:fld>
            <a:endParaRPr lang="en-US"/>
          </a:p>
        </p:txBody>
      </p:sp>
    </p:spTree>
    <p:extLst>
      <p:ext uri="{BB962C8B-B14F-4D97-AF65-F5344CB8AC3E}">
        <p14:creationId xmlns:p14="http://schemas.microsoft.com/office/powerpoint/2010/main" val="118800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1925"/>
            <a:ext cx="21336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61925"/>
            <a:ext cx="62484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8BFA96-CBC5-413E-B2C6-29F21B509457}" type="slidenum">
              <a:rPr lang="en-US" smtClean="0"/>
              <a:pPr>
                <a:defRPr/>
              </a:pPr>
              <a:t>‹#›</a:t>
            </a:fld>
            <a:endParaRPr lang="en-US"/>
          </a:p>
        </p:txBody>
      </p:sp>
    </p:spTree>
    <p:extLst>
      <p:ext uri="{BB962C8B-B14F-4D97-AF65-F5344CB8AC3E}">
        <p14:creationId xmlns:p14="http://schemas.microsoft.com/office/powerpoint/2010/main" val="2002217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576513" y="427038"/>
            <a:ext cx="6553200" cy="868362"/>
          </a:xfrm>
        </p:spPr>
        <p:txBody>
          <a:bodyPr/>
          <a:lstStyle/>
          <a:p>
            <a:r>
              <a:rPr lang="en-US"/>
              <a:t>Click to edit Master title style</a:t>
            </a:r>
          </a:p>
        </p:txBody>
      </p:sp>
      <p:sp>
        <p:nvSpPr>
          <p:cNvPr id="3" name="Text Placeholder 2"/>
          <p:cNvSpPr>
            <a:spLocks noGrp="1"/>
          </p:cNvSpPr>
          <p:nvPr>
            <p:ph type="body" sz="half" idx="1"/>
          </p:nvPr>
        </p:nvSpPr>
        <p:spPr>
          <a:xfrm>
            <a:off x="533400" y="1676400"/>
            <a:ext cx="4000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676400"/>
            <a:ext cx="4000500" cy="43434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8EC5D8-2C71-46B7-AC35-C92475B9C7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76513" y="427038"/>
            <a:ext cx="6553200" cy="868362"/>
          </a:xfrm>
        </p:spPr>
        <p:txBody>
          <a:bodyPr/>
          <a:lstStyle/>
          <a:p>
            <a:r>
              <a:rPr lang="en-US"/>
              <a:t>Click to edit Master title style</a:t>
            </a:r>
          </a:p>
        </p:txBody>
      </p:sp>
      <p:sp>
        <p:nvSpPr>
          <p:cNvPr id="3" name="Text Placeholder 2"/>
          <p:cNvSpPr>
            <a:spLocks noGrp="1"/>
          </p:cNvSpPr>
          <p:nvPr>
            <p:ph type="body" sz="half" idx="1"/>
          </p:nvPr>
        </p:nvSpPr>
        <p:spPr>
          <a:xfrm>
            <a:off x="533400" y="1676400"/>
            <a:ext cx="4000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76400"/>
            <a:ext cx="4000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6FD015-8BDB-4C1B-B899-5B3D79683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705600" y="6186100"/>
            <a:ext cx="2133600" cy="276999"/>
          </a:xfrm>
        </p:spPr>
        <p:txBody>
          <a:bodyPr/>
          <a:lstStyle>
            <a:lvl1pPr>
              <a:defRPr/>
            </a:lvl1pPr>
          </a:lstStyle>
          <a:p>
            <a:pPr>
              <a:defRPr/>
            </a:pPr>
            <a:fld id="{299A228C-93E0-46DB-A5FE-AA8ADCC53272}" type="slidenum">
              <a:rPr lang="en-US" smtClean="0"/>
              <a:pPr>
                <a:defRPr/>
              </a:pPr>
              <a:t>‹#›</a:t>
            </a:fld>
            <a:endParaRPr lang="en-US"/>
          </a:p>
        </p:txBody>
      </p:sp>
      <p:sp>
        <p:nvSpPr>
          <p:cNvPr id="7" name="TextBox 6"/>
          <p:cNvSpPr txBox="1"/>
          <p:nvPr userDrawn="1"/>
        </p:nvSpPr>
        <p:spPr>
          <a:xfrm>
            <a:off x="457200" y="6186100"/>
            <a:ext cx="2209800" cy="276999"/>
          </a:xfrm>
          <a:prstGeom prst="rect">
            <a:avLst/>
          </a:prstGeom>
          <a:noFill/>
        </p:spPr>
        <p:txBody>
          <a:bodyPr wrap="square" rtlCol="0">
            <a:spAutoFit/>
          </a:bodyPr>
          <a:lstStyle/>
          <a:p>
            <a:r>
              <a:rPr lang="en-US" sz="1200" dirty="0" smtClean="0">
                <a:solidFill>
                  <a:schemeClr val="bg1"/>
                </a:solidFill>
              </a:rPr>
              <a:t>2013 Security Orientation</a:t>
            </a:r>
            <a:endParaRPr lang="en-US" sz="1200" dirty="0">
              <a:solidFill>
                <a:schemeClr val="bg1"/>
              </a:solidFill>
            </a:endParaRPr>
          </a:p>
        </p:txBody>
      </p:sp>
    </p:spTree>
    <p:extLst>
      <p:ext uri="{BB962C8B-B14F-4D97-AF65-F5344CB8AC3E}">
        <p14:creationId xmlns:p14="http://schemas.microsoft.com/office/powerpoint/2010/main" val="1784253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AAD078-2A60-4600-A7F4-22238FBBDC43}" type="slidenum">
              <a:rPr lang="en-US" smtClean="0"/>
              <a:pPr>
                <a:defRPr/>
              </a:pPr>
              <a:t>‹#›</a:t>
            </a:fld>
            <a:endParaRPr lang="en-US"/>
          </a:p>
        </p:txBody>
      </p:sp>
    </p:spTree>
    <p:extLst>
      <p:ext uri="{BB962C8B-B14F-4D97-AF65-F5344CB8AC3E}">
        <p14:creationId xmlns:p14="http://schemas.microsoft.com/office/powerpoint/2010/main" val="116327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F66B09A-41F4-4859-BB97-A023C4508694}" type="slidenum">
              <a:rPr lang="en-US" smtClean="0"/>
              <a:pPr>
                <a:defRPr/>
              </a:pPr>
              <a:t>‹#›</a:t>
            </a:fld>
            <a:endParaRPr lang="en-US"/>
          </a:p>
        </p:txBody>
      </p:sp>
    </p:spTree>
    <p:extLst>
      <p:ext uri="{BB962C8B-B14F-4D97-AF65-F5344CB8AC3E}">
        <p14:creationId xmlns:p14="http://schemas.microsoft.com/office/powerpoint/2010/main" val="118117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A6BD572-A297-4CDA-9459-9186AC05E851}" type="slidenum">
              <a:rPr lang="en-US" smtClean="0"/>
              <a:pPr>
                <a:defRPr/>
              </a:pPr>
              <a:t>‹#›</a:t>
            </a:fld>
            <a:endParaRPr lang="en-US"/>
          </a:p>
        </p:txBody>
      </p:sp>
    </p:spTree>
    <p:extLst>
      <p:ext uri="{BB962C8B-B14F-4D97-AF65-F5344CB8AC3E}">
        <p14:creationId xmlns:p14="http://schemas.microsoft.com/office/powerpoint/2010/main" val="40062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C645196-2110-4895-8D19-CB26D0259A37}" type="slidenum">
              <a:rPr lang="en-US" smtClean="0"/>
              <a:pPr>
                <a:defRPr/>
              </a:pPr>
              <a:t>‹#›</a:t>
            </a:fld>
            <a:endParaRPr lang="en-US"/>
          </a:p>
        </p:txBody>
      </p:sp>
    </p:spTree>
    <p:extLst>
      <p:ext uri="{BB962C8B-B14F-4D97-AF65-F5344CB8AC3E}">
        <p14:creationId xmlns:p14="http://schemas.microsoft.com/office/powerpoint/2010/main" val="13871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6F30DA6-A1E7-4587-B052-40D9D18A04EC}" type="slidenum">
              <a:rPr lang="en-US" smtClean="0"/>
              <a:pPr>
                <a:defRPr/>
              </a:pPr>
              <a:t>‹#›</a:t>
            </a:fld>
            <a:endParaRPr lang="en-US"/>
          </a:p>
        </p:txBody>
      </p:sp>
    </p:spTree>
    <p:extLst>
      <p:ext uri="{BB962C8B-B14F-4D97-AF65-F5344CB8AC3E}">
        <p14:creationId xmlns:p14="http://schemas.microsoft.com/office/powerpoint/2010/main" val="84458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AD8B484-6713-4294-A631-3F93CCCDC1BC}" type="slidenum">
              <a:rPr lang="en-US" smtClean="0"/>
              <a:pPr>
                <a:defRPr/>
              </a:pPr>
              <a:t>‹#›</a:t>
            </a:fld>
            <a:endParaRPr lang="en-US"/>
          </a:p>
        </p:txBody>
      </p:sp>
    </p:spTree>
    <p:extLst>
      <p:ext uri="{BB962C8B-B14F-4D97-AF65-F5344CB8AC3E}">
        <p14:creationId xmlns:p14="http://schemas.microsoft.com/office/powerpoint/2010/main" val="262890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4A4EABB-E372-4239-AB2B-ECC489646974}" type="slidenum">
              <a:rPr lang="en-US" smtClean="0"/>
              <a:pPr>
                <a:defRPr/>
              </a:pPr>
              <a:t>‹#›</a:t>
            </a:fld>
            <a:endParaRPr lang="en-US"/>
          </a:p>
        </p:txBody>
      </p:sp>
    </p:spTree>
    <p:extLst>
      <p:ext uri="{BB962C8B-B14F-4D97-AF65-F5344CB8AC3E}">
        <p14:creationId xmlns:p14="http://schemas.microsoft.com/office/powerpoint/2010/main" val="366275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61925"/>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52400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bg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1030" name="Rectangle 6"/>
          <p:cNvSpPr>
            <a:spLocks noGrp="1" noChangeArrowheads="1"/>
          </p:cNvSpPr>
          <p:nvPr>
            <p:ph type="sldNum" sz="quarter" idx="4"/>
          </p:nvPr>
        </p:nvSpPr>
        <p:spPr bwMode="auto">
          <a:xfrm>
            <a:off x="6705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pPr>
              <a:defRPr/>
            </a:pPr>
            <a:fld id="{EA6DEF9E-5C55-455A-B63C-0CB099AD3D11}" type="slidenum">
              <a:rPr lang="en-US" smtClean="0"/>
              <a:pPr>
                <a:defRPr/>
              </a:pPr>
              <a:t>‹#›</a:t>
            </a:fld>
            <a:endParaRPr lang="en-US"/>
          </a:p>
        </p:txBody>
      </p:sp>
      <p:sp>
        <p:nvSpPr>
          <p:cNvPr id="7" name="Text Box 7"/>
          <p:cNvSpPr txBox="1">
            <a:spLocks noChangeArrowheads="1"/>
          </p:cNvSpPr>
          <p:nvPr userDrawn="1"/>
        </p:nvSpPr>
        <p:spPr bwMode="auto">
          <a:xfrm>
            <a:off x="0" y="0"/>
            <a:ext cx="4724400" cy="376238"/>
          </a:xfrm>
          <a:prstGeom prst="rect">
            <a:avLst/>
          </a:prstGeom>
          <a:solidFill>
            <a:srgbClr val="000080"/>
          </a:solidFill>
          <a:ln w="9525">
            <a:solidFill>
              <a:srgbClr val="C0C0C0"/>
            </a:solidFill>
            <a:miter lim="800000"/>
            <a:headEnd/>
            <a:tailEnd/>
          </a:ln>
          <a:effectLst/>
        </p:spPr>
        <p:txBody>
          <a:bodyPr>
            <a:spAutoFit/>
          </a:bodyPr>
          <a:lstStyle/>
          <a:p>
            <a:pPr>
              <a:spcBef>
                <a:spcPct val="50000"/>
              </a:spcBef>
              <a:defRPr/>
            </a:pPr>
            <a:r>
              <a:rPr lang="en-US" b="1">
                <a:solidFill>
                  <a:schemeClr val="bg1"/>
                </a:solidFill>
                <a:latin typeface="Arial" charset="0"/>
                <a:cs typeface="Arial" charset="0"/>
              </a:rPr>
              <a:t>SECURITY ORIENTATION - NISPOM</a:t>
            </a:r>
          </a:p>
        </p:txBody>
      </p:sp>
      <p:sp>
        <p:nvSpPr>
          <p:cNvPr id="8" name="Text Box 8"/>
          <p:cNvSpPr txBox="1">
            <a:spLocks noChangeArrowheads="1"/>
          </p:cNvSpPr>
          <p:nvPr userDrawn="1"/>
        </p:nvSpPr>
        <p:spPr bwMode="auto">
          <a:xfrm>
            <a:off x="0" y="6543675"/>
            <a:ext cx="9144000" cy="314325"/>
          </a:xfrm>
          <a:prstGeom prst="rect">
            <a:avLst/>
          </a:prstGeom>
          <a:solidFill>
            <a:srgbClr val="000080"/>
          </a:solidFill>
          <a:ln w="9525">
            <a:solidFill>
              <a:srgbClr val="C0C0C0"/>
            </a:solidFill>
            <a:miter lim="800000"/>
            <a:headEnd/>
            <a:tailEnd/>
          </a:ln>
          <a:effectLst/>
        </p:spPr>
        <p:txBody>
          <a:bodyPr>
            <a:spAutoFit/>
          </a:bodyPr>
          <a:lstStyle/>
          <a:p>
            <a:pPr>
              <a:spcBef>
                <a:spcPct val="50000"/>
              </a:spcBef>
              <a:defRPr/>
            </a:pPr>
            <a:endParaRPr lang="en-US" sz="1400" b="1" i="1" dirty="0">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cs typeface="+mn-cs"/>
        </a:defRPr>
      </a:lvl2pPr>
      <a:lvl3pPr marL="1143000" indent="-228600" algn="l" rtl="0" eaLnBrk="1" fontAlgn="base" hangingPunct="1">
        <a:spcBef>
          <a:spcPct val="20000"/>
        </a:spcBef>
        <a:spcAft>
          <a:spcPct val="0"/>
        </a:spcAft>
        <a:buChar char="•"/>
        <a:defRPr>
          <a:solidFill>
            <a:schemeClr val="bg1"/>
          </a:solidFill>
          <a:latin typeface="+mn-lt"/>
          <a:cs typeface="+mn-cs"/>
        </a:defRPr>
      </a:lvl3pPr>
      <a:lvl4pPr marL="1600200" indent="-228600" algn="l" rtl="0" eaLnBrk="1" fontAlgn="base" hangingPunct="1">
        <a:spcBef>
          <a:spcPct val="20000"/>
        </a:spcBef>
        <a:spcAft>
          <a:spcPct val="0"/>
        </a:spcAft>
        <a:buChar char="–"/>
        <a:defRPr sz="1600">
          <a:solidFill>
            <a:schemeClr val="bg1"/>
          </a:solidFill>
          <a:latin typeface="+mn-lt"/>
          <a:cs typeface="+mn-cs"/>
        </a:defRPr>
      </a:lvl4pPr>
      <a:lvl5pPr marL="2057400" indent="-228600" algn="l" rtl="0" eaLnBrk="1" fontAlgn="base" hangingPunct="1">
        <a:spcBef>
          <a:spcPct val="20000"/>
        </a:spcBef>
        <a:spcAft>
          <a:spcPct val="0"/>
        </a:spcAft>
        <a:buChar char="»"/>
        <a:defRPr sz="1600">
          <a:solidFill>
            <a:schemeClr val="bg1"/>
          </a:solidFill>
          <a:latin typeface="+mn-lt"/>
          <a:cs typeface="+mn-cs"/>
        </a:defRPr>
      </a:lvl5pPr>
      <a:lvl6pPr marL="2514600" indent="-228600" algn="l" rtl="0" eaLnBrk="1" fontAlgn="base" hangingPunct="1">
        <a:spcBef>
          <a:spcPct val="20000"/>
        </a:spcBef>
        <a:spcAft>
          <a:spcPct val="0"/>
        </a:spcAft>
        <a:buChar char="»"/>
        <a:defRPr sz="1600">
          <a:solidFill>
            <a:schemeClr val="bg1"/>
          </a:solidFill>
          <a:latin typeface="+mn-lt"/>
          <a:cs typeface="+mn-cs"/>
        </a:defRPr>
      </a:lvl6pPr>
      <a:lvl7pPr marL="2971800" indent="-228600" algn="l" rtl="0" eaLnBrk="1" fontAlgn="base" hangingPunct="1">
        <a:spcBef>
          <a:spcPct val="20000"/>
        </a:spcBef>
        <a:spcAft>
          <a:spcPct val="0"/>
        </a:spcAft>
        <a:buChar char="»"/>
        <a:defRPr sz="1600">
          <a:solidFill>
            <a:schemeClr val="bg1"/>
          </a:solidFill>
          <a:latin typeface="+mn-lt"/>
          <a:cs typeface="+mn-cs"/>
        </a:defRPr>
      </a:lvl7pPr>
      <a:lvl8pPr marL="3429000" indent="-228600" algn="l" rtl="0" eaLnBrk="1" fontAlgn="base" hangingPunct="1">
        <a:spcBef>
          <a:spcPct val="20000"/>
        </a:spcBef>
        <a:spcAft>
          <a:spcPct val="0"/>
        </a:spcAft>
        <a:buChar char="»"/>
        <a:defRPr sz="1600">
          <a:solidFill>
            <a:schemeClr val="bg1"/>
          </a:solidFill>
          <a:latin typeface="+mn-lt"/>
          <a:cs typeface="+mn-cs"/>
        </a:defRPr>
      </a:lvl8pPr>
      <a:lvl9pPr marL="3886200" indent="-228600" algn="l" rtl="0" eaLnBrk="1" fontAlgn="base" hangingPunct="1">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odig.osd.mil/HOTLINE/posters/for_download/325-995%20(HotlineBusCard_0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allqsecur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838200" y="4572000"/>
            <a:ext cx="7772400" cy="990600"/>
          </a:xfrm>
        </p:spPr>
        <p:txBody>
          <a:bodyPr/>
          <a:lstStyle/>
          <a:p>
            <a:pPr eaLnBrk="1" hangingPunct="1"/>
            <a:r>
              <a:rPr lang="en-US" sz="2000" dirty="0" smtClean="0"/>
              <a:t>SECURITY ORIENTATION</a:t>
            </a:r>
          </a:p>
        </p:txBody>
      </p:sp>
      <p:sp>
        <p:nvSpPr>
          <p:cNvPr id="5124" name="Rectangle 3"/>
          <p:cNvSpPr>
            <a:spLocks noGrp="1" noChangeArrowheads="1"/>
          </p:cNvSpPr>
          <p:nvPr>
            <p:ph type="subTitle" idx="1"/>
          </p:nvPr>
        </p:nvSpPr>
        <p:spPr/>
        <p:txBody>
          <a:bodyPr/>
          <a:lstStyle/>
          <a:p>
            <a:pPr eaLnBrk="1" hangingPunct="1"/>
            <a:r>
              <a:rPr lang="en-US" sz="2100" dirty="0" smtClean="0"/>
              <a:t>IN SUPPORT OF THE NATIONAL INDUSTRIAL SECURITY PROGRAM</a:t>
            </a:r>
          </a:p>
        </p:txBody>
      </p:sp>
      <p:sp>
        <p:nvSpPr>
          <p:cNvPr id="5122" name="Rectangle 6"/>
          <p:cNvSpPr>
            <a:spLocks noGrp="1" noChangeArrowheads="1"/>
          </p:cNvSpPr>
          <p:nvPr>
            <p:ph type="sldNum" sz="quarter" idx="4"/>
          </p:nvPr>
        </p:nvSpPr>
        <p:spPr>
          <a:noFill/>
        </p:spPr>
        <p:txBody>
          <a:bodyPr/>
          <a:lstStyle/>
          <a:p>
            <a:fld id="{D2F8570B-583C-4641-A4DC-AA598157868A}"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Tree>
  </p:cSld>
  <p:clrMapOvr>
    <a:masterClrMapping/>
  </p:clrMapOvr>
  <p:transition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152400" y="533400"/>
            <a:ext cx="5410200" cy="381000"/>
          </a:xfrm>
        </p:spPr>
        <p:txBody>
          <a:bodyPr/>
          <a:lstStyle/>
          <a:p>
            <a:pPr eaLnBrk="1" hangingPunct="1"/>
            <a:r>
              <a:rPr lang="en-US" sz="2000" dirty="0" smtClean="0"/>
              <a:t>The Non-Disclosure Agreement</a:t>
            </a:r>
          </a:p>
        </p:txBody>
      </p:sp>
      <p:sp>
        <p:nvSpPr>
          <p:cNvPr id="14338" name="Slide Number Placeholder 5"/>
          <p:cNvSpPr>
            <a:spLocks noGrp="1"/>
          </p:cNvSpPr>
          <p:nvPr>
            <p:ph type="sldNum" sz="quarter" idx="12"/>
          </p:nvPr>
        </p:nvSpPr>
        <p:spPr>
          <a:noFill/>
        </p:spPr>
        <p:txBody>
          <a:bodyPr/>
          <a:lstStyle/>
          <a:p>
            <a:fld id="{A9C4235A-D7B3-4621-B2E9-D637B53FC05B}"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grpSp>
        <p:nvGrpSpPr>
          <p:cNvPr id="14339" name="Group 35"/>
          <p:cNvGrpSpPr>
            <a:grpSpLocks/>
          </p:cNvGrpSpPr>
          <p:nvPr/>
        </p:nvGrpSpPr>
        <p:grpSpPr bwMode="auto">
          <a:xfrm>
            <a:off x="4495800" y="2057400"/>
            <a:ext cx="3952875" cy="3463925"/>
            <a:chOff x="1680" y="624"/>
            <a:chExt cx="2490" cy="2182"/>
          </a:xfrm>
        </p:grpSpPr>
        <p:grpSp>
          <p:nvGrpSpPr>
            <p:cNvPr id="14343" name="Group 31"/>
            <p:cNvGrpSpPr>
              <a:grpSpLocks/>
            </p:cNvGrpSpPr>
            <p:nvPr/>
          </p:nvGrpSpPr>
          <p:grpSpPr bwMode="auto">
            <a:xfrm>
              <a:off x="1680" y="624"/>
              <a:ext cx="2490" cy="2182"/>
              <a:chOff x="1440" y="672"/>
              <a:chExt cx="2730" cy="2439"/>
            </a:xfrm>
          </p:grpSpPr>
          <p:pic>
            <p:nvPicPr>
              <p:cNvPr id="14345" name="Picture 30" descr="PPP_CSHAP_CLP_BrushMetalBoxPro_Green"/>
              <p:cNvPicPr>
                <a:picLocks noChangeAspect="1" noChangeArrowheads="1"/>
              </p:cNvPicPr>
              <p:nvPr/>
            </p:nvPicPr>
            <p:blipFill>
              <a:blip r:embed="rId3" cstate="print"/>
              <a:srcRect/>
              <a:stretch>
                <a:fillRect/>
              </a:stretch>
            </p:blipFill>
            <p:spPr bwMode="auto">
              <a:xfrm>
                <a:off x="1440" y="672"/>
                <a:ext cx="2730" cy="2439"/>
              </a:xfrm>
              <a:prstGeom prst="rect">
                <a:avLst/>
              </a:prstGeom>
              <a:noFill/>
              <a:ln w="9525">
                <a:noFill/>
                <a:miter lim="800000"/>
                <a:headEnd/>
                <a:tailEnd/>
              </a:ln>
            </p:spPr>
          </p:pic>
          <p:sp>
            <p:nvSpPr>
              <p:cNvPr id="14346" name="Text Box 25"/>
              <p:cNvSpPr txBox="1">
                <a:spLocks noChangeArrowheads="1"/>
              </p:cNvSpPr>
              <p:nvPr/>
            </p:nvSpPr>
            <p:spPr bwMode="auto">
              <a:xfrm>
                <a:off x="2928" y="960"/>
                <a:ext cx="1008" cy="322"/>
              </a:xfrm>
              <a:prstGeom prst="rect">
                <a:avLst/>
              </a:prstGeom>
              <a:noFill/>
              <a:ln w="9525">
                <a:noFill/>
                <a:miter lim="800000"/>
                <a:headEnd/>
                <a:tailEnd/>
              </a:ln>
            </p:spPr>
            <p:txBody>
              <a:bodyPr>
                <a:spAutoFit/>
              </a:bodyPr>
              <a:lstStyle/>
              <a:p>
                <a:pPr algn="r">
                  <a:spcBef>
                    <a:spcPct val="50000"/>
                  </a:spcBef>
                </a:pPr>
                <a:r>
                  <a:rPr lang="en-US" sz="1200" b="1">
                    <a:solidFill>
                      <a:srgbClr val="0033CC"/>
                    </a:solidFill>
                    <a:latin typeface="Lucida Sans Unicode" pitchFamily="34" charset="0"/>
                  </a:rPr>
                  <a:t>LIFELONG AGREEMENT</a:t>
                </a:r>
              </a:p>
            </p:txBody>
          </p:sp>
          <p:sp>
            <p:nvSpPr>
              <p:cNvPr id="14347" name="Text Box 24"/>
              <p:cNvSpPr txBox="1">
                <a:spLocks noChangeArrowheads="1"/>
              </p:cNvSpPr>
              <p:nvPr/>
            </p:nvSpPr>
            <p:spPr bwMode="auto">
              <a:xfrm>
                <a:off x="1584" y="960"/>
                <a:ext cx="1008" cy="451"/>
              </a:xfrm>
              <a:prstGeom prst="rect">
                <a:avLst/>
              </a:prstGeom>
              <a:noFill/>
              <a:ln w="9525">
                <a:noFill/>
                <a:miter lim="800000"/>
                <a:headEnd/>
                <a:tailEnd/>
              </a:ln>
            </p:spPr>
            <p:txBody>
              <a:bodyPr>
                <a:spAutoFit/>
              </a:bodyPr>
              <a:lstStyle/>
              <a:p>
                <a:pPr>
                  <a:spcBef>
                    <a:spcPct val="50000"/>
                  </a:spcBef>
                </a:pPr>
                <a:r>
                  <a:rPr lang="en-US" sz="1200" b="1">
                    <a:solidFill>
                      <a:srgbClr val="0033CC"/>
                    </a:solidFill>
                    <a:latin typeface="Lucida Sans Unicode" pitchFamily="34" charset="0"/>
                  </a:rPr>
                  <a:t>A SPECIAL TRUST IS PLACED IN YOU</a:t>
                </a:r>
              </a:p>
            </p:txBody>
          </p:sp>
          <p:sp>
            <p:nvSpPr>
              <p:cNvPr id="14348" name="Text Box 27"/>
              <p:cNvSpPr txBox="1">
                <a:spLocks noChangeArrowheads="1"/>
              </p:cNvSpPr>
              <p:nvPr/>
            </p:nvSpPr>
            <p:spPr bwMode="auto">
              <a:xfrm>
                <a:off x="3025" y="2208"/>
                <a:ext cx="1007" cy="579"/>
              </a:xfrm>
              <a:prstGeom prst="rect">
                <a:avLst/>
              </a:prstGeom>
              <a:noFill/>
              <a:ln w="9525">
                <a:noFill/>
                <a:miter lim="800000"/>
                <a:headEnd/>
                <a:tailEnd/>
              </a:ln>
            </p:spPr>
            <p:txBody>
              <a:bodyPr>
                <a:spAutoFit/>
              </a:bodyPr>
              <a:lstStyle/>
              <a:p>
                <a:pPr algn="r">
                  <a:spcBef>
                    <a:spcPct val="50000"/>
                  </a:spcBef>
                </a:pPr>
                <a:r>
                  <a:rPr lang="en-US" sz="1200" b="1">
                    <a:solidFill>
                      <a:srgbClr val="0033CC"/>
                    </a:solidFill>
                    <a:latin typeface="Lucida Sans Unicode" pitchFamily="34" charset="0"/>
                  </a:rPr>
                  <a:t>SERIOUS CONSEQUENCES FOR NON-COMPLIANCE</a:t>
                </a:r>
              </a:p>
            </p:txBody>
          </p:sp>
          <p:sp>
            <p:nvSpPr>
              <p:cNvPr id="14349" name="Text Box 26"/>
              <p:cNvSpPr txBox="1">
                <a:spLocks noChangeArrowheads="1"/>
              </p:cNvSpPr>
              <p:nvPr/>
            </p:nvSpPr>
            <p:spPr bwMode="auto">
              <a:xfrm>
                <a:off x="1584" y="2208"/>
                <a:ext cx="1008" cy="579"/>
              </a:xfrm>
              <a:prstGeom prst="rect">
                <a:avLst/>
              </a:prstGeom>
              <a:noFill/>
              <a:ln w="9525">
                <a:noFill/>
                <a:miter lim="800000"/>
                <a:headEnd/>
                <a:tailEnd/>
              </a:ln>
            </p:spPr>
            <p:txBody>
              <a:bodyPr>
                <a:spAutoFit/>
              </a:bodyPr>
              <a:lstStyle/>
              <a:p>
                <a:pPr>
                  <a:spcBef>
                    <a:spcPct val="50000"/>
                  </a:spcBef>
                </a:pPr>
                <a:r>
                  <a:rPr lang="en-US" sz="1200" b="1">
                    <a:solidFill>
                      <a:srgbClr val="0033CC"/>
                    </a:solidFill>
                    <a:latin typeface="Lucida Sans Unicode" pitchFamily="34" charset="0"/>
                  </a:rPr>
                  <a:t>YOU MUST PROTECT FROM UNAUTHORIZED DISCLOSURE</a:t>
                </a:r>
              </a:p>
            </p:txBody>
          </p:sp>
        </p:grpSp>
        <p:pic>
          <p:nvPicPr>
            <p:cNvPr id="14344" name="Picture 33" descr="PPP_IGOVE_CLP_JusticeScale_C"/>
            <p:cNvPicPr>
              <a:picLocks noChangeAspect="1" noChangeArrowheads="1"/>
            </p:cNvPicPr>
            <p:nvPr/>
          </p:nvPicPr>
          <p:blipFill>
            <a:blip r:embed="rId4" cstate="print"/>
            <a:srcRect/>
            <a:stretch>
              <a:fillRect/>
            </a:stretch>
          </p:blipFill>
          <p:spPr bwMode="auto">
            <a:xfrm>
              <a:off x="2160" y="1104"/>
              <a:ext cx="1512" cy="1512"/>
            </a:xfrm>
            <a:prstGeom prst="rect">
              <a:avLst/>
            </a:prstGeom>
            <a:noFill/>
            <a:ln w="9525">
              <a:noFill/>
              <a:miter lim="800000"/>
              <a:headEnd/>
              <a:tailEnd/>
            </a:ln>
          </p:spPr>
        </p:pic>
      </p:grpSp>
      <p:pic>
        <p:nvPicPr>
          <p:cNvPr id="8226" name="Picture 34"/>
          <p:cNvPicPr>
            <a:picLocks noChangeAspect="1" noChangeArrowheads="1"/>
          </p:cNvPicPr>
          <p:nvPr/>
        </p:nvPicPr>
        <p:blipFill>
          <a:blip r:embed="rId5" cstate="print"/>
          <a:srcRect l="26846" t="16408" r="26247" b="12471"/>
          <a:stretch>
            <a:fillRect/>
          </a:stretch>
        </p:blipFill>
        <p:spPr bwMode="auto">
          <a:xfrm>
            <a:off x="609600" y="2133600"/>
            <a:ext cx="2701925" cy="3278188"/>
          </a:xfrm>
          <a:prstGeom prst="rect">
            <a:avLst/>
          </a:prstGeom>
          <a:noFill/>
          <a:ln w="9525">
            <a:solidFill>
              <a:schemeClr val="bg1"/>
            </a:solidFill>
            <a:miter lim="800000"/>
            <a:headEnd/>
            <a:tailEnd/>
          </a:ln>
          <a:effectLst>
            <a:outerShdw dist="107763" dir="2700000" algn="ctr" rotWithShape="0">
              <a:schemeClr val="bg2">
                <a:alpha val="50000"/>
              </a:schemeClr>
            </a:outerShdw>
          </a:effectLst>
        </p:spPr>
      </p:pic>
      <p:pic>
        <p:nvPicPr>
          <p:cNvPr id="14342" name="Picture 39" descr="PPP_CNAVI_CLP_Button5_Rt_Green"/>
          <p:cNvPicPr>
            <a:picLocks noChangeAspect="1" noChangeArrowheads="1"/>
          </p:cNvPicPr>
          <p:nvPr/>
        </p:nvPicPr>
        <p:blipFill>
          <a:blip r:embed="rId6" cstate="print"/>
          <a:srcRect/>
          <a:stretch>
            <a:fillRect/>
          </a:stretch>
        </p:blipFill>
        <p:spPr bwMode="auto">
          <a:xfrm>
            <a:off x="3200400" y="3276600"/>
            <a:ext cx="1054100" cy="811213"/>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a:spLocks noGrp="1" noChangeArrowheads="1"/>
          </p:cNvSpPr>
          <p:nvPr>
            <p:ph type="title"/>
          </p:nvPr>
        </p:nvSpPr>
        <p:spPr>
          <a:xfrm>
            <a:off x="437356" y="609600"/>
            <a:ext cx="4154488" cy="457200"/>
          </a:xfrm>
        </p:spPr>
        <p:txBody>
          <a:bodyPr/>
          <a:lstStyle/>
          <a:p>
            <a:pPr eaLnBrk="1" hangingPunct="1"/>
            <a:r>
              <a:rPr lang="en-US" sz="2400" dirty="0" smtClean="0"/>
              <a:t>Industrial Security Oversight</a:t>
            </a:r>
          </a:p>
        </p:txBody>
      </p:sp>
      <p:sp>
        <p:nvSpPr>
          <p:cNvPr id="1036" name="Rectangle 3"/>
          <p:cNvSpPr>
            <a:spLocks noGrp="1" noChangeArrowheads="1"/>
          </p:cNvSpPr>
          <p:nvPr>
            <p:ph idx="1"/>
          </p:nvPr>
        </p:nvSpPr>
        <p:spPr>
          <a:xfrm>
            <a:off x="304800" y="1447800"/>
            <a:ext cx="3657600" cy="466725"/>
          </a:xfrm>
        </p:spPr>
        <p:txBody>
          <a:bodyPr/>
          <a:lstStyle/>
          <a:p>
            <a:pPr marL="0" indent="0" eaLnBrk="1" hangingPunct="1">
              <a:buFontTx/>
              <a:buNone/>
              <a:tabLst>
                <a:tab pos="0" algn="l"/>
              </a:tabLst>
            </a:pPr>
            <a:r>
              <a:rPr lang="en-US" sz="1700" dirty="0" smtClean="0">
                <a:solidFill>
                  <a:schemeClr val="bg1"/>
                </a:solidFill>
              </a:rPr>
              <a:t>Multi-Level Relationships</a:t>
            </a:r>
          </a:p>
        </p:txBody>
      </p:sp>
      <p:sp>
        <p:nvSpPr>
          <p:cNvPr id="1027" name="Slide Number Placeholder 5"/>
          <p:cNvSpPr>
            <a:spLocks noGrp="1"/>
          </p:cNvSpPr>
          <p:nvPr>
            <p:ph type="sldNum" sz="quarter" idx="12"/>
          </p:nvPr>
        </p:nvSpPr>
        <p:spPr>
          <a:noFill/>
        </p:spPr>
        <p:txBody>
          <a:bodyPr/>
          <a:lstStyle/>
          <a:p>
            <a:fld id="{29BA2522-F86E-4FD4-BF1F-E71E65727C46}"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1028" name="Rectangle 55"/>
          <p:cNvSpPr>
            <a:spLocks noChangeArrowheads="1"/>
          </p:cNvSpPr>
          <p:nvPr/>
        </p:nvSpPr>
        <p:spPr bwMode="auto">
          <a:xfrm>
            <a:off x="304800" y="5257800"/>
            <a:ext cx="8305800" cy="533400"/>
          </a:xfrm>
          <a:prstGeom prst="rect">
            <a:avLst/>
          </a:prstGeom>
          <a:gradFill rotWithShape="1">
            <a:gsLst>
              <a:gs pos="0">
                <a:srgbClr val="E4E0EC">
                  <a:alpha val="18999"/>
                </a:srgbClr>
              </a:gs>
              <a:gs pos="100000">
                <a:srgbClr val="BCB8C2"/>
              </a:gs>
            </a:gsLst>
            <a:lin ang="0" scaled="1"/>
          </a:gradFill>
          <a:ln w="9525">
            <a:noFill/>
            <a:miter lim="800000"/>
            <a:headEnd/>
            <a:tailEnd/>
          </a:ln>
        </p:spPr>
        <p:txBody>
          <a:bodyPr wrap="none" anchor="ctr"/>
          <a:lstStyle/>
          <a:p>
            <a:pPr algn="ctr"/>
            <a:endParaRPr lang="en-US" sz="2400">
              <a:solidFill>
                <a:srgbClr val="FBFBFB"/>
              </a:solidFill>
            </a:endParaRPr>
          </a:p>
        </p:txBody>
      </p:sp>
      <p:sp>
        <p:nvSpPr>
          <p:cNvPr id="1029" name="Rectangle 54"/>
          <p:cNvSpPr>
            <a:spLocks noChangeArrowheads="1"/>
          </p:cNvSpPr>
          <p:nvPr/>
        </p:nvSpPr>
        <p:spPr bwMode="auto">
          <a:xfrm>
            <a:off x="304800" y="4724400"/>
            <a:ext cx="8305800" cy="457200"/>
          </a:xfrm>
          <a:prstGeom prst="rect">
            <a:avLst/>
          </a:prstGeom>
          <a:gradFill rotWithShape="1">
            <a:gsLst>
              <a:gs pos="0">
                <a:srgbClr val="E4E0EC">
                  <a:alpha val="18999"/>
                </a:srgbClr>
              </a:gs>
              <a:gs pos="100000">
                <a:srgbClr val="BCB8C2"/>
              </a:gs>
            </a:gsLst>
            <a:lin ang="0" scaled="1"/>
          </a:gradFill>
          <a:ln w="9525">
            <a:noFill/>
            <a:miter lim="800000"/>
            <a:headEnd/>
            <a:tailEnd/>
          </a:ln>
        </p:spPr>
        <p:txBody>
          <a:bodyPr wrap="none" anchor="ctr"/>
          <a:lstStyle/>
          <a:p>
            <a:pPr algn="ctr"/>
            <a:endParaRPr lang="en-US" sz="2400">
              <a:solidFill>
                <a:srgbClr val="FBFBFB"/>
              </a:solidFill>
            </a:endParaRPr>
          </a:p>
        </p:txBody>
      </p:sp>
      <p:sp>
        <p:nvSpPr>
          <p:cNvPr id="1030" name="Rectangle 53"/>
          <p:cNvSpPr>
            <a:spLocks noChangeArrowheads="1"/>
          </p:cNvSpPr>
          <p:nvPr/>
        </p:nvSpPr>
        <p:spPr bwMode="auto">
          <a:xfrm>
            <a:off x="304800" y="4191000"/>
            <a:ext cx="8305800" cy="457200"/>
          </a:xfrm>
          <a:prstGeom prst="rect">
            <a:avLst/>
          </a:prstGeom>
          <a:gradFill rotWithShape="1">
            <a:gsLst>
              <a:gs pos="0">
                <a:srgbClr val="E4E0EC">
                  <a:alpha val="18999"/>
                </a:srgbClr>
              </a:gs>
              <a:gs pos="100000">
                <a:srgbClr val="BCB8C2"/>
              </a:gs>
            </a:gsLst>
            <a:lin ang="0" scaled="1"/>
          </a:gradFill>
          <a:ln w="9525">
            <a:noFill/>
            <a:miter lim="800000"/>
            <a:headEnd/>
            <a:tailEnd/>
          </a:ln>
        </p:spPr>
        <p:txBody>
          <a:bodyPr wrap="none" anchor="ctr"/>
          <a:lstStyle/>
          <a:p>
            <a:pPr algn="ctr"/>
            <a:endParaRPr lang="en-US" sz="2400">
              <a:solidFill>
                <a:srgbClr val="FBFBFB"/>
              </a:solidFill>
            </a:endParaRPr>
          </a:p>
        </p:txBody>
      </p:sp>
      <p:sp>
        <p:nvSpPr>
          <p:cNvPr id="1031" name="Rectangle 52"/>
          <p:cNvSpPr>
            <a:spLocks noChangeArrowheads="1"/>
          </p:cNvSpPr>
          <p:nvPr/>
        </p:nvSpPr>
        <p:spPr bwMode="auto">
          <a:xfrm>
            <a:off x="304800" y="3657600"/>
            <a:ext cx="8305800" cy="457200"/>
          </a:xfrm>
          <a:prstGeom prst="rect">
            <a:avLst/>
          </a:prstGeom>
          <a:gradFill rotWithShape="1">
            <a:gsLst>
              <a:gs pos="0">
                <a:srgbClr val="E4E0EC">
                  <a:alpha val="18999"/>
                </a:srgbClr>
              </a:gs>
              <a:gs pos="100000">
                <a:srgbClr val="BCB8C2"/>
              </a:gs>
            </a:gsLst>
            <a:lin ang="0" scaled="1"/>
          </a:gradFill>
          <a:ln w="9525">
            <a:noFill/>
            <a:miter lim="800000"/>
            <a:headEnd/>
            <a:tailEnd/>
          </a:ln>
        </p:spPr>
        <p:txBody>
          <a:bodyPr wrap="none" anchor="ctr"/>
          <a:lstStyle/>
          <a:p>
            <a:pPr algn="ctr"/>
            <a:endParaRPr lang="en-US" sz="2400">
              <a:solidFill>
                <a:srgbClr val="FBFBFB"/>
              </a:solidFill>
            </a:endParaRPr>
          </a:p>
        </p:txBody>
      </p:sp>
      <p:sp>
        <p:nvSpPr>
          <p:cNvPr id="1032" name="Rectangle 51"/>
          <p:cNvSpPr>
            <a:spLocks noChangeArrowheads="1"/>
          </p:cNvSpPr>
          <p:nvPr/>
        </p:nvSpPr>
        <p:spPr bwMode="auto">
          <a:xfrm>
            <a:off x="304800" y="3124200"/>
            <a:ext cx="8305800" cy="457200"/>
          </a:xfrm>
          <a:prstGeom prst="rect">
            <a:avLst/>
          </a:prstGeom>
          <a:gradFill rotWithShape="1">
            <a:gsLst>
              <a:gs pos="0">
                <a:srgbClr val="E4E0EC">
                  <a:alpha val="18999"/>
                </a:srgbClr>
              </a:gs>
              <a:gs pos="100000">
                <a:srgbClr val="BCB8C2"/>
              </a:gs>
            </a:gsLst>
            <a:lin ang="0" scaled="1"/>
          </a:gradFill>
          <a:ln w="9525">
            <a:noFill/>
            <a:miter lim="800000"/>
            <a:headEnd/>
            <a:tailEnd/>
          </a:ln>
        </p:spPr>
        <p:txBody>
          <a:bodyPr wrap="none" anchor="ctr"/>
          <a:lstStyle/>
          <a:p>
            <a:pPr algn="ctr"/>
            <a:endParaRPr lang="en-US" sz="2400">
              <a:solidFill>
                <a:srgbClr val="FBFBFB"/>
              </a:solidFill>
            </a:endParaRPr>
          </a:p>
        </p:txBody>
      </p:sp>
      <p:sp>
        <p:nvSpPr>
          <p:cNvPr id="1033" name="Rectangle 50"/>
          <p:cNvSpPr>
            <a:spLocks noChangeArrowheads="1"/>
          </p:cNvSpPr>
          <p:nvPr/>
        </p:nvSpPr>
        <p:spPr bwMode="auto">
          <a:xfrm>
            <a:off x="304800" y="2057400"/>
            <a:ext cx="8305800" cy="457200"/>
          </a:xfrm>
          <a:prstGeom prst="rect">
            <a:avLst/>
          </a:prstGeom>
          <a:gradFill rotWithShape="1">
            <a:gsLst>
              <a:gs pos="0">
                <a:srgbClr val="E4E0EC">
                  <a:alpha val="18999"/>
                </a:srgbClr>
              </a:gs>
              <a:gs pos="100000">
                <a:srgbClr val="BCB8C2"/>
              </a:gs>
            </a:gsLst>
            <a:lin ang="0" scaled="1"/>
          </a:gradFill>
          <a:ln w="9525">
            <a:noFill/>
            <a:miter lim="800000"/>
            <a:headEnd/>
            <a:tailEnd/>
          </a:ln>
        </p:spPr>
        <p:txBody>
          <a:bodyPr wrap="none" anchor="ctr"/>
          <a:lstStyle/>
          <a:p>
            <a:pPr algn="ctr"/>
            <a:endParaRPr lang="en-US" sz="2400">
              <a:solidFill>
                <a:srgbClr val="FBFBFB"/>
              </a:solidFill>
            </a:endParaRPr>
          </a:p>
        </p:txBody>
      </p:sp>
      <p:sp>
        <p:nvSpPr>
          <p:cNvPr id="1034" name="Rectangle 49"/>
          <p:cNvSpPr>
            <a:spLocks noChangeArrowheads="1"/>
          </p:cNvSpPr>
          <p:nvPr/>
        </p:nvSpPr>
        <p:spPr bwMode="auto">
          <a:xfrm>
            <a:off x="304800" y="2590800"/>
            <a:ext cx="8305800" cy="457200"/>
          </a:xfrm>
          <a:prstGeom prst="rect">
            <a:avLst/>
          </a:prstGeom>
          <a:gradFill rotWithShape="1">
            <a:gsLst>
              <a:gs pos="0">
                <a:srgbClr val="E4E0EC">
                  <a:alpha val="18999"/>
                </a:srgbClr>
              </a:gs>
              <a:gs pos="100000">
                <a:srgbClr val="BCB8C2"/>
              </a:gs>
            </a:gsLst>
            <a:lin ang="0" scaled="1"/>
          </a:gradFill>
          <a:ln w="9525">
            <a:noFill/>
            <a:miter lim="800000"/>
            <a:headEnd/>
            <a:tailEnd/>
          </a:ln>
        </p:spPr>
        <p:txBody>
          <a:bodyPr wrap="none" anchor="ctr"/>
          <a:lstStyle/>
          <a:p>
            <a:pPr algn="ctr"/>
            <a:endParaRPr lang="en-US" sz="2400">
              <a:solidFill>
                <a:srgbClr val="FBFBFB"/>
              </a:solidFill>
            </a:endParaRPr>
          </a:p>
        </p:txBody>
      </p:sp>
      <p:graphicFrame>
        <p:nvGraphicFramePr>
          <p:cNvPr id="1026" name="Object 31"/>
          <p:cNvGraphicFramePr>
            <a:graphicFrameLocks noChangeAspect="1"/>
          </p:cNvGraphicFramePr>
          <p:nvPr/>
        </p:nvGraphicFramePr>
        <p:xfrm>
          <a:off x="4648200" y="1981200"/>
          <a:ext cx="3962400" cy="3787775"/>
        </p:xfrm>
        <a:graphic>
          <a:graphicData uri="http://schemas.openxmlformats.org/presentationml/2006/ole">
            <mc:AlternateContent xmlns:mc="http://schemas.openxmlformats.org/markup-compatibility/2006">
              <mc:Choice xmlns:v="urn:schemas-microsoft-com:vml" Requires="v">
                <p:oleObj spid="_x0000_s1035" name="Visio" r:id="rId4" imgW="3686937" imgH="3734562" progId="">
                  <p:embed/>
                </p:oleObj>
              </mc:Choice>
              <mc:Fallback>
                <p:oleObj name="Visio" r:id="rId4" imgW="3686937" imgH="3734562" progId="">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81200"/>
                        <a:ext cx="39624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7" name="Picture 34" descr="PPP_IPEOB_CLP_BusinessTeamatComputer_01_c"/>
          <p:cNvPicPr>
            <a:picLocks noChangeAspect="1" noChangeArrowheads="1"/>
          </p:cNvPicPr>
          <p:nvPr/>
        </p:nvPicPr>
        <p:blipFill>
          <a:blip r:embed="rId6" cstate="print"/>
          <a:srcRect/>
          <a:stretch>
            <a:fillRect/>
          </a:stretch>
        </p:blipFill>
        <p:spPr bwMode="auto">
          <a:xfrm>
            <a:off x="5334000" y="2895600"/>
            <a:ext cx="2667000" cy="2590800"/>
          </a:xfrm>
          <a:prstGeom prst="rect">
            <a:avLst/>
          </a:prstGeom>
          <a:noFill/>
          <a:ln w="9525">
            <a:noFill/>
            <a:miter lim="800000"/>
            <a:headEnd/>
            <a:tailEnd/>
          </a:ln>
        </p:spPr>
      </p:pic>
      <p:sp>
        <p:nvSpPr>
          <p:cNvPr id="1038" name="Text Box 35"/>
          <p:cNvSpPr txBox="1">
            <a:spLocks noChangeArrowheads="1"/>
          </p:cNvSpPr>
          <p:nvPr/>
        </p:nvSpPr>
        <p:spPr bwMode="auto">
          <a:xfrm>
            <a:off x="1752600" y="2057400"/>
            <a:ext cx="4876800" cy="457200"/>
          </a:xfrm>
          <a:prstGeom prst="rect">
            <a:avLst/>
          </a:prstGeom>
          <a:noFill/>
          <a:ln w="9525">
            <a:noFill/>
            <a:miter lim="800000"/>
            <a:headEnd/>
            <a:tailEnd/>
          </a:ln>
        </p:spPr>
        <p:txBody>
          <a:bodyPr>
            <a:spAutoFit/>
          </a:bodyPr>
          <a:lstStyle/>
          <a:p>
            <a:pPr algn="r">
              <a:spcBef>
                <a:spcPct val="50000"/>
              </a:spcBef>
            </a:pPr>
            <a:r>
              <a:rPr lang="en-US" sz="1200" b="1"/>
              <a:t>The End User establishes its security requirements (hopefully together with their IS Group)</a:t>
            </a:r>
          </a:p>
        </p:txBody>
      </p:sp>
      <p:sp>
        <p:nvSpPr>
          <p:cNvPr id="1039" name="Text Box 36"/>
          <p:cNvSpPr txBox="1">
            <a:spLocks noChangeArrowheads="1"/>
          </p:cNvSpPr>
          <p:nvPr/>
        </p:nvSpPr>
        <p:spPr bwMode="auto">
          <a:xfrm>
            <a:off x="1143000" y="2590800"/>
            <a:ext cx="4114800" cy="457200"/>
          </a:xfrm>
          <a:prstGeom prst="rect">
            <a:avLst/>
          </a:prstGeom>
          <a:noFill/>
          <a:ln w="9525">
            <a:noFill/>
            <a:miter lim="800000"/>
            <a:headEnd/>
            <a:tailEnd/>
          </a:ln>
        </p:spPr>
        <p:txBody>
          <a:bodyPr>
            <a:spAutoFit/>
          </a:bodyPr>
          <a:lstStyle/>
          <a:p>
            <a:pPr algn="r">
              <a:spcBef>
                <a:spcPct val="50000"/>
              </a:spcBef>
            </a:pPr>
            <a:r>
              <a:rPr lang="en-US" sz="1200" b="1"/>
              <a:t>The Contracting Officer issues contract to company with DD 254 (as per End User Security Requirements).  </a:t>
            </a:r>
          </a:p>
        </p:txBody>
      </p:sp>
      <p:sp>
        <p:nvSpPr>
          <p:cNvPr id="1040" name="Text Box 37"/>
          <p:cNvSpPr txBox="1">
            <a:spLocks noChangeArrowheads="1"/>
          </p:cNvSpPr>
          <p:nvPr/>
        </p:nvSpPr>
        <p:spPr bwMode="auto">
          <a:xfrm>
            <a:off x="228600" y="3276600"/>
            <a:ext cx="4572000" cy="822325"/>
          </a:xfrm>
          <a:prstGeom prst="rect">
            <a:avLst/>
          </a:prstGeom>
          <a:noFill/>
          <a:ln w="9525">
            <a:noFill/>
            <a:miter lim="800000"/>
            <a:headEnd/>
            <a:tailEnd/>
          </a:ln>
        </p:spPr>
        <p:txBody>
          <a:bodyPr>
            <a:spAutoFit/>
          </a:bodyPr>
          <a:lstStyle/>
          <a:p>
            <a:pPr algn="r"/>
            <a:r>
              <a:rPr lang="en-US" sz="1200" b="1"/>
              <a:t>The Company FSO and PM evaluate security requirements.</a:t>
            </a:r>
          </a:p>
          <a:p>
            <a:pPr algn="r"/>
            <a:endParaRPr lang="en-US" sz="1200" b="1"/>
          </a:p>
          <a:p>
            <a:pPr algn="r"/>
            <a:r>
              <a:rPr lang="en-US" sz="1200" b="1"/>
              <a:t>FSO submits required documentation to End User for access authorization. </a:t>
            </a:r>
          </a:p>
        </p:txBody>
      </p:sp>
      <p:sp>
        <p:nvSpPr>
          <p:cNvPr id="1041" name="Text Box 38"/>
          <p:cNvSpPr txBox="1">
            <a:spLocks noChangeArrowheads="1"/>
          </p:cNvSpPr>
          <p:nvPr/>
        </p:nvSpPr>
        <p:spPr bwMode="auto">
          <a:xfrm>
            <a:off x="838200" y="4724400"/>
            <a:ext cx="4800600" cy="457200"/>
          </a:xfrm>
          <a:prstGeom prst="rect">
            <a:avLst/>
          </a:prstGeom>
          <a:noFill/>
          <a:ln w="9525">
            <a:noFill/>
            <a:miter lim="800000"/>
            <a:headEnd/>
            <a:tailEnd/>
          </a:ln>
        </p:spPr>
        <p:txBody>
          <a:bodyPr>
            <a:spAutoFit/>
          </a:bodyPr>
          <a:lstStyle/>
          <a:p>
            <a:pPr algn="r">
              <a:spcBef>
                <a:spcPct val="50000"/>
              </a:spcBef>
            </a:pPr>
            <a:r>
              <a:rPr lang="en-US" sz="1200" b="1"/>
              <a:t>DSS Evaluates Company security performance together with the End User security office / PM.</a:t>
            </a:r>
          </a:p>
        </p:txBody>
      </p:sp>
      <p:sp>
        <p:nvSpPr>
          <p:cNvPr id="1042" name="Text Box 39"/>
          <p:cNvSpPr txBox="1">
            <a:spLocks noChangeArrowheads="1"/>
          </p:cNvSpPr>
          <p:nvPr/>
        </p:nvSpPr>
        <p:spPr bwMode="auto">
          <a:xfrm>
            <a:off x="762000" y="5257800"/>
            <a:ext cx="5943600" cy="457200"/>
          </a:xfrm>
          <a:prstGeom prst="rect">
            <a:avLst/>
          </a:prstGeom>
          <a:noFill/>
          <a:ln w="9525">
            <a:noFill/>
            <a:miter lim="800000"/>
            <a:headEnd/>
            <a:tailEnd/>
          </a:ln>
        </p:spPr>
        <p:txBody>
          <a:bodyPr>
            <a:spAutoFit/>
          </a:bodyPr>
          <a:lstStyle/>
          <a:p>
            <a:pPr algn="r">
              <a:spcBef>
                <a:spcPct val="50000"/>
              </a:spcBef>
            </a:pPr>
            <a:r>
              <a:rPr lang="en-US" sz="1200" b="1" dirty="0"/>
              <a:t>End User Security Office evaluates project security performance – both government employee and contractor</a:t>
            </a:r>
          </a:p>
        </p:txBody>
      </p:sp>
      <p:sp>
        <p:nvSpPr>
          <p:cNvPr id="1043" name="Text Box 46"/>
          <p:cNvSpPr txBox="1">
            <a:spLocks noChangeArrowheads="1"/>
          </p:cNvSpPr>
          <p:nvPr/>
        </p:nvSpPr>
        <p:spPr bwMode="auto">
          <a:xfrm>
            <a:off x="914400" y="4191000"/>
            <a:ext cx="3886200" cy="457200"/>
          </a:xfrm>
          <a:prstGeom prst="rect">
            <a:avLst/>
          </a:prstGeom>
          <a:noFill/>
          <a:ln w="9525">
            <a:noFill/>
            <a:miter lim="800000"/>
            <a:headEnd/>
            <a:tailEnd/>
          </a:ln>
        </p:spPr>
        <p:txBody>
          <a:bodyPr>
            <a:spAutoFit/>
          </a:bodyPr>
          <a:lstStyle/>
          <a:p>
            <a:pPr algn="r">
              <a:spcBef>
                <a:spcPct val="50000"/>
              </a:spcBef>
            </a:pPr>
            <a:r>
              <a:rPr lang="en-US" sz="1200" b="1" dirty="0"/>
              <a:t>Company PM evaluates contract performance (including security compliance) on site</a:t>
            </a:r>
          </a:p>
        </p:txBody>
      </p:sp>
    </p:spTree>
  </p:cSld>
  <p:clrMapOvr>
    <a:masterClrMapping/>
  </p:clrMapOvr>
  <p:transition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99B9C41D-E19B-421C-84E3-0DBC669FFDE9}"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pic>
        <p:nvPicPr>
          <p:cNvPr id="15363" name="Picture 14" descr="PPP_CGEOG_CLP_World_Orange"/>
          <p:cNvPicPr>
            <a:picLocks noChangeAspect="1" noChangeArrowheads="1"/>
          </p:cNvPicPr>
          <p:nvPr/>
        </p:nvPicPr>
        <p:blipFill>
          <a:blip r:embed="rId3" cstate="print"/>
          <a:srcRect/>
          <a:stretch>
            <a:fillRect/>
          </a:stretch>
        </p:blipFill>
        <p:spPr bwMode="auto">
          <a:xfrm>
            <a:off x="304800" y="1447800"/>
            <a:ext cx="7924800" cy="3411538"/>
          </a:xfrm>
          <a:prstGeom prst="rect">
            <a:avLst/>
          </a:prstGeom>
          <a:noFill/>
          <a:ln w="9525">
            <a:noFill/>
            <a:miter lim="800000"/>
            <a:headEnd/>
            <a:tailEnd/>
          </a:ln>
        </p:spPr>
      </p:pic>
      <p:sp>
        <p:nvSpPr>
          <p:cNvPr id="15364" name="WordArt 16"/>
          <p:cNvSpPr>
            <a:spLocks noChangeArrowheads="1" noChangeShapeType="1" noTextEdit="1"/>
          </p:cNvSpPr>
          <p:nvPr/>
        </p:nvSpPr>
        <p:spPr bwMode="auto">
          <a:xfrm>
            <a:off x="457200" y="5257800"/>
            <a:ext cx="4953000" cy="457200"/>
          </a:xfrm>
          <a:prstGeom prst="rect">
            <a:avLst/>
          </a:prstGeom>
        </p:spPr>
        <p:txBody>
          <a:bodyPr wrap="none" fromWordArt="1">
            <a:prstTxWarp prst="textPlain">
              <a:avLst>
                <a:gd name="adj" fmla="val 50000"/>
              </a:avLst>
            </a:prstTxWarp>
          </a:bodyPr>
          <a:lstStyle/>
          <a:p>
            <a:pPr algn="ctr"/>
            <a:r>
              <a:rPr lang="en-US"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tencil" pitchFamily="82" charset="0"/>
                <a:cs typeface="Times New Roman"/>
              </a:rPr>
              <a:t>THE THREAT</a:t>
            </a:r>
          </a:p>
        </p:txBody>
      </p:sp>
      <p:pic>
        <p:nvPicPr>
          <p:cNvPr id="15365" name="Picture 11" descr="PPP_CSILO_CLP_silhouette_black_02"/>
          <p:cNvPicPr>
            <a:picLocks noChangeAspect="1" noChangeArrowheads="1"/>
          </p:cNvPicPr>
          <p:nvPr/>
        </p:nvPicPr>
        <p:blipFill>
          <a:blip r:embed="rId4" cstate="print"/>
          <a:srcRect/>
          <a:stretch>
            <a:fillRect/>
          </a:stretch>
        </p:blipFill>
        <p:spPr bwMode="auto">
          <a:xfrm>
            <a:off x="2590800" y="1905000"/>
            <a:ext cx="1738313" cy="2590800"/>
          </a:xfrm>
          <a:prstGeom prst="rect">
            <a:avLst/>
          </a:prstGeom>
          <a:noFill/>
          <a:ln w="9525">
            <a:noFill/>
            <a:miter lim="800000"/>
            <a:headEnd/>
            <a:tailEnd/>
          </a:ln>
        </p:spPr>
      </p:pic>
      <p:pic>
        <p:nvPicPr>
          <p:cNvPr id="15366" name="Picture 13" descr="PPP_CGENE_CLP_Target_Silver"/>
          <p:cNvPicPr>
            <a:picLocks noChangeAspect="1" noChangeArrowheads="1"/>
          </p:cNvPicPr>
          <p:nvPr/>
        </p:nvPicPr>
        <p:blipFill>
          <a:blip r:embed="rId5" cstate="print"/>
          <a:srcRect/>
          <a:stretch>
            <a:fillRect/>
          </a:stretch>
        </p:blipFill>
        <p:spPr bwMode="auto">
          <a:xfrm rot="-474735">
            <a:off x="2590800" y="2286000"/>
            <a:ext cx="1524000" cy="1449388"/>
          </a:xfrm>
          <a:prstGeom prst="rect">
            <a:avLst/>
          </a:prstGeom>
          <a:noFill/>
          <a:ln w="9525">
            <a:noFill/>
            <a:miter lim="800000"/>
            <a:headEnd/>
            <a:tailEnd/>
          </a:ln>
        </p:spPr>
      </p:pic>
      <p:pic>
        <p:nvPicPr>
          <p:cNvPr id="15367" name="Picture 6" descr="PPP_CSILO_CLP_silhouette_gray_01"/>
          <p:cNvPicPr>
            <a:picLocks noChangeAspect="1" noChangeArrowheads="1"/>
          </p:cNvPicPr>
          <p:nvPr/>
        </p:nvPicPr>
        <p:blipFill>
          <a:blip r:embed="rId6" cstate="print"/>
          <a:srcRect/>
          <a:stretch>
            <a:fillRect/>
          </a:stretch>
        </p:blipFill>
        <p:spPr bwMode="auto">
          <a:xfrm>
            <a:off x="5486400" y="3657600"/>
            <a:ext cx="1125538" cy="29718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04800" y="533400"/>
            <a:ext cx="2971800" cy="496887"/>
          </a:xfrm>
        </p:spPr>
        <p:txBody>
          <a:bodyPr/>
          <a:lstStyle/>
          <a:p>
            <a:pPr eaLnBrk="1" hangingPunct="1"/>
            <a:r>
              <a:rPr lang="en-US" sz="2400" dirty="0" smtClean="0"/>
              <a:t>The Threats</a:t>
            </a:r>
          </a:p>
        </p:txBody>
      </p:sp>
      <p:sp>
        <p:nvSpPr>
          <p:cNvPr id="16387" name="Rectangle 3"/>
          <p:cNvSpPr>
            <a:spLocks noGrp="1" noChangeArrowheads="1"/>
          </p:cNvSpPr>
          <p:nvPr>
            <p:ph idx="1"/>
          </p:nvPr>
        </p:nvSpPr>
        <p:spPr>
          <a:xfrm>
            <a:off x="457200" y="1828800"/>
            <a:ext cx="8413750" cy="5181600"/>
          </a:xfrm>
        </p:spPr>
        <p:txBody>
          <a:bodyPr/>
          <a:lstStyle/>
          <a:p>
            <a:pPr marL="0" indent="0" eaLnBrk="1" hangingPunct="1">
              <a:buClr>
                <a:srgbClr val="333399"/>
              </a:buClr>
              <a:buFont typeface="Wingdings" pitchFamily="2" charset="2"/>
              <a:buNone/>
            </a:pPr>
            <a:r>
              <a:rPr lang="en-US" sz="2000" dirty="0" smtClean="0"/>
              <a:t>America's role as the dominant political, economic, and military force in the world makes it the Number 1 target for foreign espionage. It’s not just intelligence sources that are targeting us.  Other sources of the threat to classified and other protected information include:</a:t>
            </a:r>
          </a:p>
          <a:p>
            <a:pPr marL="857250" lvl="1">
              <a:buFont typeface="Arial" pitchFamily="34" charset="0"/>
              <a:buChar char="•"/>
            </a:pPr>
            <a:r>
              <a:rPr lang="en-US" sz="1500" dirty="0" smtClean="0"/>
              <a:t>Foreign or multinational corporations. </a:t>
            </a:r>
          </a:p>
          <a:p>
            <a:pPr marL="857250" lvl="1">
              <a:buFont typeface="Arial" pitchFamily="34" charset="0"/>
              <a:buChar char="•"/>
            </a:pPr>
            <a:r>
              <a:rPr lang="en-US" sz="1500" dirty="0" smtClean="0"/>
              <a:t>Foreign government-sponsored educational and scientific institutions. </a:t>
            </a:r>
          </a:p>
          <a:p>
            <a:pPr marL="857250" lvl="1">
              <a:buFont typeface="Arial" pitchFamily="34" charset="0"/>
              <a:buChar char="•"/>
            </a:pPr>
            <a:r>
              <a:rPr lang="en-US" sz="1500" dirty="0" smtClean="0"/>
              <a:t>Freelance agents (some of whom are unemployed former intelligence officers). </a:t>
            </a:r>
          </a:p>
          <a:p>
            <a:pPr marL="857250" lvl="1">
              <a:buFont typeface="Arial" pitchFamily="34" charset="0"/>
              <a:buChar char="•"/>
            </a:pPr>
            <a:r>
              <a:rPr lang="en-US" sz="1500" dirty="0" smtClean="0"/>
              <a:t>Computer hackers. </a:t>
            </a:r>
          </a:p>
          <a:p>
            <a:pPr marL="857250" lvl="1">
              <a:buFont typeface="Arial" pitchFamily="34" charset="0"/>
              <a:buChar char="•"/>
            </a:pPr>
            <a:r>
              <a:rPr lang="en-US" sz="1500" dirty="0" smtClean="0"/>
              <a:t>Terrorist organizations. </a:t>
            </a:r>
          </a:p>
          <a:p>
            <a:pPr marL="857250" lvl="1">
              <a:buFont typeface="Arial" pitchFamily="34" charset="0"/>
              <a:buChar char="•"/>
            </a:pPr>
            <a:r>
              <a:rPr lang="en-US" sz="1500" dirty="0" smtClean="0"/>
              <a:t>Revolutionary groups. </a:t>
            </a:r>
          </a:p>
          <a:p>
            <a:pPr marL="857250" lvl="1">
              <a:buFont typeface="Arial" pitchFamily="34" charset="0"/>
              <a:buChar char="•"/>
            </a:pPr>
            <a:r>
              <a:rPr lang="en-US" sz="1500" dirty="0" smtClean="0"/>
              <a:t>Extremist ethnic or religious organizations. </a:t>
            </a:r>
          </a:p>
          <a:p>
            <a:pPr marL="857250" lvl="1">
              <a:buFont typeface="Arial" pitchFamily="34" charset="0"/>
              <a:buChar char="•"/>
            </a:pPr>
            <a:r>
              <a:rPr lang="en-US" sz="1500" dirty="0" smtClean="0"/>
              <a:t>Drug syndicates. </a:t>
            </a:r>
          </a:p>
          <a:p>
            <a:pPr marL="857250" lvl="1">
              <a:buFont typeface="Arial" pitchFamily="34" charset="0"/>
              <a:buChar char="•"/>
            </a:pPr>
            <a:r>
              <a:rPr lang="en-US" sz="1500" dirty="0" smtClean="0"/>
              <a:t>Organized crime. </a:t>
            </a:r>
          </a:p>
        </p:txBody>
      </p:sp>
      <p:sp>
        <p:nvSpPr>
          <p:cNvPr id="16386" name="Slide Number Placeholder 5"/>
          <p:cNvSpPr>
            <a:spLocks noGrp="1"/>
          </p:cNvSpPr>
          <p:nvPr>
            <p:ph type="sldNum" sz="quarter" idx="12"/>
          </p:nvPr>
        </p:nvSpPr>
        <p:spPr>
          <a:noFill/>
        </p:spPr>
        <p:txBody>
          <a:bodyPr/>
          <a:lstStyle/>
          <a:p>
            <a:fld id="{B55EC8CA-5415-402E-BD78-6F6167819FBC}"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transition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DSS Intel tells us that …</a:t>
            </a:r>
            <a:endParaRPr lang="en-US" dirty="0"/>
          </a:p>
        </p:txBody>
      </p:sp>
      <p:sp>
        <p:nvSpPr>
          <p:cNvPr id="3" name="Slide Number Placeholder 2"/>
          <p:cNvSpPr>
            <a:spLocks noGrp="1"/>
          </p:cNvSpPr>
          <p:nvPr>
            <p:ph type="sldNum" sz="quarter" idx="12"/>
          </p:nvPr>
        </p:nvSpPr>
        <p:spPr/>
        <p:txBody>
          <a:bodyPr/>
          <a:lstStyle/>
          <a:p>
            <a:pPr>
              <a:defRPr/>
            </a:pPr>
            <a:fld id="{4C645196-2110-4895-8D19-CB26D0259A37}" type="slidenum">
              <a:rPr lang="en-US" smtClean="0"/>
              <a:pPr>
                <a:defRPr/>
              </a:pPr>
              <a:t>14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7283355"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199" y="1447800"/>
            <a:ext cx="1457325" cy="3970318"/>
          </a:xfrm>
          <a:prstGeom prst="rect">
            <a:avLst/>
          </a:prstGeom>
          <a:noFill/>
          <a:ln>
            <a:solidFill>
              <a:schemeClr val="bg1"/>
            </a:solidFill>
          </a:ln>
        </p:spPr>
        <p:txBody>
          <a:bodyPr wrap="square" rtlCol="0">
            <a:spAutoFit/>
          </a:bodyPr>
          <a:lstStyle/>
          <a:p>
            <a:pPr algn="ctr"/>
            <a:r>
              <a:rPr lang="en-US" sz="1200" dirty="0">
                <a:solidFill>
                  <a:schemeClr val="bg1"/>
                </a:solidFill>
              </a:rPr>
              <a:t>In FY11, suspicious network activity (SNA</a:t>
            </a:r>
            <a:r>
              <a:rPr lang="en-US" sz="1200" dirty="0" smtClean="0">
                <a:solidFill>
                  <a:schemeClr val="bg1"/>
                </a:solidFill>
              </a:rPr>
              <a:t>) was </a:t>
            </a:r>
            <a:r>
              <a:rPr lang="en-US" sz="1200" dirty="0">
                <a:solidFill>
                  <a:schemeClr val="bg1"/>
                </a:solidFill>
              </a:rPr>
              <a:t>the most prevalent collection MO for</a:t>
            </a:r>
          </a:p>
          <a:p>
            <a:pPr algn="ctr"/>
            <a:r>
              <a:rPr lang="en-US" sz="1200" dirty="0">
                <a:solidFill>
                  <a:schemeClr val="bg1"/>
                </a:solidFill>
              </a:rPr>
              <a:t>entities originating from East Asia and </a:t>
            </a:r>
            <a:r>
              <a:rPr lang="en-US" sz="1200" dirty="0" smtClean="0">
                <a:solidFill>
                  <a:schemeClr val="bg1"/>
                </a:solidFill>
              </a:rPr>
              <a:t>the Pacific</a:t>
            </a:r>
            <a:r>
              <a:rPr lang="en-US" sz="1200" dirty="0">
                <a:solidFill>
                  <a:schemeClr val="bg1"/>
                </a:solidFill>
              </a:rPr>
              <a:t>; SNA </a:t>
            </a:r>
            <a:r>
              <a:rPr lang="en-US" sz="1200" dirty="0" smtClean="0">
                <a:solidFill>
                  <a:schemeClr val="bg1"/>
                </a:solidFill>
              </a:rPr>
              <a:t>figured </a:t>
            </a:r>
            <a:r>
              <a:rPr lang="en-US" sz="1200" dirty="0">
                <a:solidFill>
                  <a:schemeClr val="bg1"/>
                </a:solidFill>
              </a:rPr>
              <a:t>no more </a:t>
            </a:r>
            <a:r>
              <a:rPr lang="en-US" sz="1200" dirty="0" smtClean="0">
                <a:solidFill>
                  <a:schemeClr val="bg1"/>
                </a:solidFill>
              </a:rPr>
              <a:t>prominently than fifth </a:t>
            </a:r>
            <a:r>
              <a:rPr lang="en-US" sz="1200" dirty="0">
                <a:solidFill>
                  <a:schemeClr val="bg1"/>
                </a:solidFill>
              </a:rPr>
              <a:t>in any other region. Due to </a:t>
            </a:r>
            <a:r>
              <a:rPr lang="en-US" sz="1200" dirty="0" smtClean="0">
                <a:solidFill>
                  <a:schemeClr val="bg1"/>
                </a:solidFill>
              </a:rPr>
              <a:t>the nature </a:t>
            </a:r>
            <a:r>
              <a:rPr lang="en-US" sz="1200" dirty="0">
                <a:solidFill>
                  <a:schemeClr val="bg1"/>
                </a:solidFill>
              </a:rPr>
              <a:t>of SNA, it remains </a:t>
            </a:r>
            <a:r>
              <a:rPr lang="en-US" sz="1200" dirty="0" smtClean="0">
                <a:solidFill>
                  <a:schemeClr val="bg1"/>
                </a:solidFill>
              </a:rPr>
              <a:t>difficult </a:t>
            </a:r>
            <a:r>
              <a:rPr lang="en-US" sz="1200" dirty="0">
                <a:solidFill>
                  <a:schemeClr val="bg1"/>
                </a:solidFill>
              </a:rPr>
              <a:t>to</a:t>
            </a:r>
          </a:p>
          <a:p>
            <a:pPr algn="ctr"/>
            <a:r>
              <a:rPr lang="en-US" sz="1200" dirty="0">
                <a:solidFill>
                  <a:schemeClr val="bg1"/>
                </a:solidFill>
              </a:rPr>
              <a:t>attribute such collection attempts to </a:t>
            </a:r>
            <a:r>
              <a:rPr lang="en-US" sz="1200" dirty="0" smtClean="0">
                <a:solidFill>
                  <a:schemeClr val="bg1"/>
                </a:solidFill>
              </a:rPr>
              <a:t>an entity </a:t>
            </a:r>
            <a:r>
              <a:rPr lang="en-US" sz="1200" dirty="0">
                <a:solidFill>
                  <a:schemeClr val="bg1"/>
                </a:solidFill>
              </a:rPr>
              <a:t>or even to a region of origin.</a:t>
            </a:r>
          </a:p>
        </p:txBody>
      </p:sp>
      <p:sp>
        <p:nvSpPr>
          <p:cNvPr id="5" name="Rectangle 4"/>
          <p:cNvSpPr/>
          <p:nvPr/>
        </p:nvSpPr>
        <p:spPr>
          <a:xfrm>
            <a:off x="76199" y="5562600"/>
            <a:ext cx="5486401"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a:latin typeface="TradeGothicLTStd"/>
              </a:rPr>
              <a:t>The top four most targeted </a:t>
            </a:r>
            <a:r>
              <a:rPr lang="en-US" sz="1400" dirty="0" smtClean="0">
                <a:latin typeface="TradeGothicLTStd"/>
              </a:rPr>
              <a:t>technology categories </a:t>
            </a:r>
            <a:r>
              <a:rPr lang="en-US" sz="1400" dirty="0">
                <a:latin typeface="TradeGothicLTStd"/>
              </a:rPr>
              <a:t>in FY11—information </a:t>
            </a:r>
            <a:r>
              <a:rPr lang="en-US" sz="1400" dirty="0" smtClean="0">
                <a:latin typeface="TradeGothicLTStd"/>
              </a:rPr>
              <a:t>systems (</a:t>
            </a:r>
            <a:r>
              <a:rPr lang="en-US" sz="1400" dirty="0">
                <a:latin typeface="TradeGothicLTStd"/>
              </a:rPr>
              <a:t>IS); lasers, optics, and sensors (LO&amp;S</a:t>
            </a:r>
            <a:r>
              <a:rPr lang="en-US" sz="1400" dirty="0" smtClean="0">
                <a:latin typeface="TradeGothicLTStd"/>
              </a:rPr>
              <a:t>); aeronautics </a:t>
            </a:r>
            <a:r>
              <a:rPr lang="en-US" sz="1400" dirty="0">
                <a:latin typeface="TradeGothicLTStd"/>
              </a:rPr>
              <a:t>systems; and electronics</a:t>
            </a:r>
            <a:r>
              <a:rPr lang="en-US" sz="1400" dirty="0" smtClean="0">
                <a:latin typeface="TradeGothicLTStd"/>
              </a:rPr>
              <a:t>— remained </a:t>
            </a:r>
            <a:r>
              <a:rPr lang="en-US" sz="1400" dirty="0">
                <a:latin typeface="TradeGothicLTStd"/>
              </a:rPr>
              <a:t>unchanged.</a:t>
            </a:r>
            <a:endParaRPr lang="en-US" sz="1400" dirty="0"/>
          </a:p>
        </p:txBody>
      </p:sp>
    </p:spTree>
    <p:extLst>
      <p:ext uri="{BB962C8B-B14F-4D97-AF65-F5344CB8AC3E}">
        <p14:creationId xmlns:p14="http://schemas.microsoft.com/office/powerpoint/2010/main" val="3466148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DSS Tells Us that …</a:t>
            </a:r>
            <a:endParaRPr lang="en-US" dirty="0"/>
          </a:p>
        </p:txBody>
      </p:sp>
      <p:sp>
        <p:nvSpPr>
          <p:cNvPr id="4" name="Slide Number Placeholder 3"/>
          <p:cNvSpPr>
            <a:spLocks noGrp="1"/>
          </p:cNvSpPr>
          <p:nvPr>
            <p:ph type="sldNum" sz="quarter" idx="12"/>
          </p:nvPr>
        </p:nvSpPr>
        <p:spPr/>
        <p:txBody>
          <a:bodyPr/>
          <a:lstStyle/>
          <a:p>
            <a:pPr>
              <a:defRPr/>
            </a:pPr>
            <a:fld id="{BAAAD078-2A60-4600-A7F4-22238FBBDC43}" type="slidenum">
              <a:rPr lang="en-US" smtClean="0"/>
              <a:pPr>
                <a:defRPr/>
              </a:pPr>
              <a:t>15</a:t>
            </a:fld>
            <a:endParaRPr lang="en-US"/>
          </a:p>
        </p:txBody>
      </p:sp>
      <p:sp>
        <p:nvSpPr>
          <p:cNvPr id="6" name="Rectangle 5"/>
          <p:cNvSpPr/>
          <p:nvPr/>
        </p:nvSpPr>
        <p:spPr>
          <a:xfrm>
            <a:off x="533400" y="1502688"/>
            <a:ext cx="8001000" cy="4247317"/>
          </a:xfrm>
          <a:prstGeom prst="rect">
            <a:avLst/>
          </a:prstGeom>
        </p:spPr>
        <p:txBody>
          <a:bodyPr wrap="square">
            <a:spAutoFit/>
          </a:bodyPr>
          <a:lstStyle/>
          <a:p>
            <a:pPr marL="285750" indent="-285750">
              <a:buFont typeface="Arial" pitchFamily="34" charset="0"/>
              <a:buChar char="•"/>
            </a:pPr>
            <a:r>
              <a:rPr lang="en-US" dirty="0">
                <a:solidFill>
                  <a:schemeClr val="bg1"/>
                </a:solidFill>
              </a:rPr>
              <a:t>Technologies resident in U.S. </a:t>
            </a:r>
            <a:r>
              <a:rPr lang="en-US" dirty="0" smtClean="0">
                <a:solidFill>
                  <a:schemeClr val="bg1"/>
                </a:solidFill>
              </a:rPr>
              <a:t>cleared industry </a:t>
            </a:r>
            <a:r>
              <a:rPr lang="en-US" dirty="0">
                <a:solidFill>
                  <a:schemeClr val="bg1"/>
                </a:solidFill>
              </a:rPr>
              <a:t>remain highly sought after. </a:t>
            </a:r>
            <a:r>
              <a:rPr lang="en-US" dirty="0" smtClean="0">
                <a:solidFill>
                  <a:schemeClr val="bg1"/>
                </a:solidFill>
              </a:rPr>
              <a:t>Foreign </a:t>
            </a:r>
            <a:r>
              <a:rPr lang="fr-FR" dirty="0" smtClean="0">
                <a:solidFill>
                  <a:schemeClr val="bg1"/>
                </a:solidFill>
              </a:rPr>
              <a:t>intelligence </a:t>
            </a:r>
            <a:r>
              <a:rPr lang="fr-FR" dirty="0">
                <a:solidFill>
                  <a:schemeClr val="bg1"/>
                </a:solidFill>
              </a:rPr>
              <a:t>entities (FIEs) continue </a:t>
            </a:r>
            <a:r>
              <a:rPr lang="fr-FR" dirty="0" smtClean="0">
                <a:solidFill>
                  <a:schemeClr val="bg1"/>
                </a:solidFill>
              </a:rPr>
              <a:t>to </a:t>
            </a:r>
            <a:r>
              <a:rPr lang="en-US" dirty="0" smtClean="0">
                <a:solidFill>
                  <a:schemeClr val="bg1"/>
                </a:solidFill>
              </a:rPr>
              <a:t>expand </a:t>
            </a:r>
            <a:r>
              <a:rPr lang="en-US" dirty="0">
                <a:solidFill>
                  <a:schemeClr val="bg1"/>
                </a:solidFill>
              </a:rPr>
              <a:t>their collection networks </a:t>
            </a:r>
            <a:r>
              <a:rPr lang="en-US" dirty="0" smtClean="0">
                <a:solidFill>
                  <a:schemeClr val="bg1"/>
                </a:solidFill>
              </a:rPr>
              <a:t>and activities</a:t>
            </a:r>
            <a:r>
              <a:rPr lang="en-US" dirty="0">
                <a:solidFill>
                  <a:schemeClr val="bg1"/>
                </a:solidFill>
              </a:rPr>
              <a:t>. These networks are growing </a:t>
            </a:r>
            <a:r>
              <a:rPr lang="en-US" dirty="0" smtClean="0">
                <a:solidFill>
                  <a:schemeClr val="bg1"/>
                </a:solidFill>
              </a:rPr>
              <a:t>like a </a:t>
            </a:r>
            <a:r>
              <a:rPr lang="en-US" dirty="0">
                <a:solidFill>
                  <a:schemeClr val="bg1"/>
                </a:solidFill>
              </a:rPr>
              <a:t>malignant vine. </a:t>
            </a:r>
            <a:endParaRPr lang="en-US" dirty="0" smtClean="0">
              <a:solidFill>
                <a:schemeClr val="bg1"/>
              </a:solidFill>
            </a:endParaRP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This </a:t>
            </a:r>
            <a:r>
              <a:rPr lang="en-US" dirty="0">
                <a:solidFill>
                  <a:schemeClr val="bg1"/>
                </a:solidFill>
              </a:rPr>
              <a:t>ongoing </a:t>
            </a:r>
            <a:r>
              <a:rPr lang="en-US" dirty="0" smtClean="0">
                <a:solidFill>
                  <a:schemeClr val="bg1"/>
                </a:solidFill>
              </a:rPr>
              <a:t>theft—FIEs</a:t>
            </a:r>
            <a:r>
              <a:rPr lang="en-US" dirty="0">
                <a:solidFill>
                  <a:schemeClr val="bg1"/>
                </a:solidFill>
              </a:rPr>
              <a:t>’ pilfering of U.S. technologies </a:t>
            </a:r>
            <a:r>
              <a:rPr lang="en-US" dirty="0" smtClean="0">
                <a:solidFill>
                  <a:schemeClr val="bg1"/>
                </a:solidFill>
              </a:rPr>
              <a:t>from cleared </a:t>
            </a:r>
            <a:r>
              <a:rPr lang="en-US" dirty="0">
                <a:solidFill>
                  <a:schemeClr val="bg1"/>
                </a:solidFill>
              </a:rPr>
              <a:t>industry—could reduce or </a:t>
            </a:r>
            <a:r>
              <a:rPr lang="en-US" dirty="0" smtClean="0">
                <a:solidFill>
                  <a:schemeClr val="bg1"/>
                </a:solidFill>
              </a:rPr>
              <a:t>even end </a:t>
            </a:r>
            <a:r>
              <a:rPr lang="en-US" dirty="0">
                <a:solidFill>
                  <a:schemeClr val="bg1"/>
                </a:solidFill>
              </a:rPr>
              <a:t>advantages in military </a:t>
            </a:r>
            <a:r>
              <a:rPr lang="en-US" dirty="0" smtClean="0">
                <a:solidFill>
                  <a:schemeClr val="bg1"/>
                </a:solidFill>
              </a:rPr>
              <a:t>capabilities the </a:t>
            </a:r>
            <a:r>
              <a:rPr lang="en-US" dirty="0">
                <a:solidFill>
                  <a:schemeClr val="bg1"/>
                </a:solidFill>
              </a:rPr>
              <a:t>United States possesses over </a:t>
            </a:r>
            <a:r>
              <a:rPr lang="en-US" dirty="0" smtClean="0">
                <a:solidFill>
                  <a:schemeClr val="bg1"/>
                </a:solidFill>
              </a:rPr>
              <a:t>potential adversaries</a:t>
            </a:r>
            <a:r>
              <a:rPr lang="en-US" dirty="0">
                <a:solidFill>
                  <a:schemeClr val="bg1"/>
                </a:solidFill>
              </a:rPr>
              <a:t>, thereby adversely affecting U.S</a:t>
            </a:r>
            <a:r>
              <a:rPr lang="en-US" dirty="0" smtClean="0">
                <a:solidFill>
                  <a:schemeClr val="bg1"/>
                </a:solidFill>
              </a:rPr>
              <a:t>. battlefield </a:t>
            </a:r>
            <a:r>
              <a:rPr lang="en-US" dirty="0">
                <a:solidFill>
                  <a:schemeClr val="bg1"/>
                </a:solidFill>
              </a:rPr>
              <a:t>dominance. It also could </a:t>
            </a:r>
            <a:r>
              <a:rPr lang="en-US" dirty="0" smtClean="0">
                <a:solidFill>
                  <a:schemeClr val="bg1"/>
                </a:solidFill>
              </a:rPr>
              <a:t>strangle U.S </a:t>
            </a:r>
            <a:r>
              <a:rPr lang="en-US" dirty="0">
                <a:solidFill>
                  <a:schemeClr val="bg1"/>
                </a:solidFill>
              </a:rPr>
              <a:t>economic growth, vitiating the </a:t>
            </a:r>
            <a:r>
              <a:rPr lang="en-US" dirty="0" smtClean="0">
                <a:solidFill>
                  <a:schemeClr val="bg1"/>
                </a:solidFill>
              </a:rPr>
              <a:t>nation’s economic </a:t>
            </a:r>
            <a:r>
              <a:rPr lang="en-US" dirty="0">
                <a:solidFill>
                  <a:schemeClr val="bg1"/>
                </a:solidFill>
              </a:rPr>
              <a:t>health</a:t>
            </a:r>
            <a:r>
              <a:rPr lang="en-US" dirty="0" smtClean="0">
                <a:solidFill>
                  <a:schemeClr val="bg1"/>
                </a:solidFill>
              </a:rPr>
              <a:t>.</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a:solidFill>
                  <a:schemeClr val="bg1"/>
                </a:solidFill>
              </a:rPr>
              <a:t>The overall number of reports </a:t>
            </a:r>
            <a:r>
              <a:rPr lang="en-US" dirty="0" smtClean="0">
                <a:solidFill>
                  <a:schemeClr val="bg1"/>
                </a:solidFill>
              </a:rPr>
              <a:t>submitted by </a:t>
            </a:r>
            <a:r>
              <a:rPr lang="en-US" dirty="0">
                <a:solidFill>
                  <a:schemeClr val="bg1"/>
                </a:solidFill>
              </a:rPr>
              <a:t>cleared industry to the Defense </a:t>
            </a:r>
            <a:r>
              <a:rPr lang="en-US" dirty="0" smtClean="0">
                <a:solidFill>
                  <a:schemeClr val="bg1"/>
                </a:solidFill>
              </a:rPr>
              <a:t>Security Service </a:t>
            </a:r>
            <a:r>
              <a:rPr lang="en-US" dirty="0">
                <a:solidFill>
                  <a:schemeClr val="bg1"/>
                </a:solidFill>
              </a:rPr>
              <a:t>(DSS) in FY11 increased by </a:t>
            </a:r>
            <a:r>
              <a:rPr lang="en-US" dirty="0" smtClean="0">
                <a:solidFill>
                  <a:schemeClr val="bg1"/>
                </a:solidFill>
              </a:rPr>
              <a:t>nearly 65 </a:t>
            </a:r>
            <a:r>
              <a:rPr lang="en-US" dirty="0">
                <a:solidFill>
                  <a:schemeClr val="bg1"/>
                </a:solidFill>
              </a:rPr>
              <a:t>percent over FY10, and the number </a:t>
            </a:r>
            <a:r>
              <a:rPr lang="en-US" dirty="0" smtClean="0">
                <a:solidFill>
                  <a:schemeClr val="bg1"/>
                </a:solidFill>
              </a:rPr>
              <a:t>that actually </a:t>
            </a:r>
            <a:r>
              <a:rPr lang="en-US" dirty="0">
                <a:solidFill>
                  <a:schemeClr val="bg1"/>
                </a:solidFill>
              </a:rPr>
              <a:t>became suspicious contact </a:t>
            </a:r>
            <a:r>
              <a:rPr lang="en-US" dirty="0" smtClean="0">
                <a:solidFill>
                  <a:schemeClr val="bg1"/>
                </a:solidFill>
              </a:rPr>
              <a:t>reports (</a:t>
            </a:r>
            <a:r>
              <a:rPr lang="en-US" dirty="0">
                <a:solidFill>
                  <a:schemeClr val="bg1"/>
                </a:solidFill>
              </a:rPr>
              <a:t>SCRs) increased by 75 percent, likely </a:t>
            </a:r>
            <a:r>
              <a:rPr lang="en-US" dirty="0" smtClean="0">
                <a:solidFill>
                  <a:schemeClr val="bg1"/>
                </a:solidFill>
              </a:rPr>
              <a:t>due in </a:t>
            </a:r>
            <a:r>
              <a:rPr lang="en-US" dirty="0">
                <a:solidFill>
                  <a:schemeClr val="bg1"/>
                </a:solidFill>
              </a:rPr>
              <a:t>large part to increased awareness </a:t>
            </a:r>
            <a:r>
              <a:rPr lang="en-US" dirty="0" smtClean="0">
                <a:solidFill>
                  <a:schemeClr val="bg1"/>
                </a:solidFill>
              </a:rPr>
              <a:t>and reporting </a:t>
            </a:r>
            <a:r>
              <a:rPr lang="en-US" dirty="0">
                <a:solidFill>
                  <a:schemeClr val="bg1"/>
                </a:solidFill>
              </a:rPr>
              <a:t>by industry.</a:t>
            </a:r>
          </a:p>
        </p:txBody>
      </p:sp>
    </p:spTree>
    <p:extLst>
      <p:ext uri="{BB962C8B-B14F-4D97-AF65-F5344CB8AC3E}">
        <p14:creationId xmlns:p14="http://schemas.microsoft.com/office/powerpoint/2010/main" val="604149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52400" y="609600"/>
            <a:ext cx="5802312" cy="430212"/>
          </a:xfrm>
        </p:spPr>
        <p:txBody>
          <a:bodyPr lIns="91436" tIns="45718" rIns="91436" bIns="45718"/>
          <a:lstStyle/>
          <a:p>
            <a:pPr eaLnBrk="1" hangingPunct="1"/>
            <a:r>
              <a:rPr lang="en-US" sz="2000" dirty="0" smtClean="0"/>
              <a:t>The Threat – Economic &amp; Industrial Espionage</a:t>
            </a:r>
          </a:p>
        </p:txBody>
      </p:sp>
      <p:sp>
        <p:nvSpPr>
          <p:cNvPr id="17411" name="Rectangle 3"/>
          <p:cNvSpPr>
            <a:spLocks noGrp="1" noChangeArrowheads="1"/>
          </p:cNvSpPr>
          <p:nvPr>
            <p:ph idx="1"/>
          </p:nvPr>
        </p:nvSpPr>
        <p:spPr>
          <a:xfrm>
            <a:off x="228600" y="1447800"/>
            <a:ext cx="8458200" cy="4114800"/>
          </a:xfrm>
        </p:spPr>
        <p:txBody>
          <a:bodyPr/>
          <a:lstStyle/>
          <a:p>
            <a:pPr marL="0" indent="0" eaLnBrk="1" hangingPunct="1">
              <a:lnSpc>
                <a:spcPct val="90000"/>
              </a:lnSpc>
              <a:buFontTx/>
              <a:buNone/>
              <a:tabLst>
                <a:tab pos="0" algn="l"/>
                <a:tab pos="5372100" algn="l"/>
              </a:tabLst>
            </a:pPr>
            <a:r>
              <a:rPr lang="en-US" sz="2000" b="1" dirty="0" smtClean="0"/>
              <a:t>Who Is Doing It?</a:t>
            </a:r>
            <a:endParaRPr lang="en-US" sz="2000" b="1" i="1" dirty="0" smtClean="0"/>
          </a:p>
          <a:p>
            <a:pPr marL="0" indent="0" eaLnBrk="1" hangingPunct="1">
              <a:lnSpc>
                <a:spcPct val="114000"/>
              </a:lnSpc>
              <a:spcBef>
                <a:spcPts val="0"/>
              </a:spcBef>
              <a:buFontTx/>
              <a:buNone/>
              <a:tabLst>
                <a:tab pos="0" algn="l"/>
                <a:tab pos="5372100" algn="l"/>
              </a:tabLst>
            </a:pPr>
            <a:r>
              <a:rPr lang="en-US" sz="1700" dirty="0" smtClean="0"/>
              <a:t>Due to foreign policy considerations and the need to protect sources, the U.S. Government does not publicly name the countries that are most active in conducting espionage against the United States. However, several European and Asian countries have stated openly that their national intelligence services collect economic intelligence to benefit their industries at the expense of foreign competition. Considerable information on this subject is available in public sources.</a:t>
            </a:r>
            <a:endParaRPr lang="en-US" sz="1700" b="1" dirty="0" smtClean="0"/>
          </a:p>
          <a:p>
            <a:pPr marL="0" indent="0" eaLnBrk="1" hangingPunct="1">
              <a:lnSpc>
                <a:spcPct val="90000"/>
              </a:lnSpc>
              <a:buFontTx/>
              <a:buNone/>
              <a:tabLst>
                <a:tab pos="0" algn="l"/>
                <a:tab pos="5372100" algn="l"/>
              </a:tabLst>
            </a:pPr>
            <a:endParaRPr lang="en-US" sz="1700" b="1" dirty="0" smtClean="0"/>
          </a:p>
          <a:p>
            <a:pPr marL="0" indent="0" eaLnBrk="1" hangingPunct="1">
              <a:lnSpc>
                <a:spcPct val="90000"/>
              </a:lnSpc>
              <a:buFontTx/>
              <a:buNone/>
              <a:tabLst>
                <a:tab pos="0" algn="l"/>
                <a:tab pos="5372100" algn="l"/>
              </a:tabLst>
            </a:pPr>
            <a:r>
              <a:rPr lang="en-US" sz="1700" b="1" dirty="0" smtClean="0"/>
              <a:t>What Are They After?</a:t>
            </a:r>
            <a:endParaRPr lang="en-US" sz="1700" b="1" i="1" dirty="0" smtClean="0"/>
          </a:p>
          <a:p>
            <a:pPr marL="0" indent="0" eaLnBrk="1" hangingPunct="1">
              <a:lnSpc>
                <a:spcPct val="114000"/>
              </a:lnSpc>
              <a:spcBef>
                <a:spcPts val="0"/>
              </a:spcBef>
              <a:buFontTx/>
              <a:buNone/>
              <a:tabLst>
                <a:tab pos="0" algn="l"/>
                <a:tab pos="5372100" algn="l"/>
              </a:tabLst>
            </a:pPr>
            <a:r>
              <a:rPr lang="en-US" sz="1700" dirty="0" smtClean="0"/>
              <a:t>It would be nice to know exactly what classified, proprietary or other sensitive information foreign countries are trying to collect, so that we could then concentrate on protecting that information which is most at risk. Unfortunately, waiting for that kind of specific information before taking appropriate security measures would usually mean locking the barn door after the horses have left.</a:t>
            </a:r>
          </a:p>
        </p:txBody>
      </p:sp>
      <p:sp>
        <p:nvSpPr>
          <p:cNvPr id="17410" name="Slide Number Placeholder 5"/>
          <p:cNvSpPr>
            <a:spLocks noGrp="1"/>
          </p:cNvSpPr>
          <p:nvPr>
            <p:ph type="sldNum" sz="quarter" idx="12"/>
          </p:nvPr>
        </p:nvSpPr>
        <p:spPr>
          <a:noFill/>
        </p:spPr>
        <p:txBody>
          <a:bodyPr/>
          <a:lstStyle/>
          <a:p>
            <a:fld id="{78B6E012-7D34-42A3-8029-282E405AE267}"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17413" name="Text Box 5"/>
          <p:cNvSpPr txBox="1">
            <a:spLocks noChangeArrowheads="1"/>
          </p:cNvSpPr>
          <p:nvPr/>
        </p:nvSpPr>
        <p:spPr bwMode="auto">
          <a:xfrm>
            <a:off x="0" y="5843587"/>
            <a:ext cx="9144000" cy="581025"/>
          </a:xfrm>
          <a:prstGeom prst="rect">
            <a:avLst/>
          </a:prstGeom>
          <a:solidFill>
            <a:srgbClr val="E4E0EC"/>
          </a:solidFill>
          <a:ln w="9525">
            <a:noFill/>
            <a:miter lim="800000"/>
            <a:headEnd/>
            <a:tailEnd/>
          </a:ln>
        </p:spPr>
        <p:txBody>
          <a:bodyPr>
            <a:spAutoFit/>
          </a:bodyPr>
          <a:lstStyle/>
          <a:p>
            <a:pPr algn="ctr"/>
            <a:r>
              <a:rPr lang="en-US" sz="1600" dirty="0"/>
              <a:t>March 7, 2008: a Reston, VA company, pleads guilty in federal court to illegally exporting "controlled power amplifiers," which have military applications </a:t>
            </a:r>
          </a:p>
        </p:txBody>
      </p:sp>
    </p:spTree>
  </p:cSld>
  <p:clrMapOvr>
    <a:masterClrMapping/>
  </p:clrMapOvr>
  <p:transition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146844" y="609600"/>
            <a:ext cx="5802312" cy="463550"/>
          </a:xfrm>
        </p:spPr>
        <p:txBody>
          <a:bodyPr/>
          <a:lstStyle/>
          <a:p>
            <a:pPr eaLnBrk="1" hangingPunct="1"/>
            <a:r>
              <a:rPr lang="en-US" sz="2400" dirty="0" smtClean="0"/>
              <a:t>The Threat (Cont’d)</a:t>
            </a:r>
          </a:p>
        </p:txBody>
      </p:sp>
      <p:sp>
        <p:nvSpPr>
          <p:cNvPr id="18436" name="Rectangle 3"/>
          <p:cNvSpPr>
            <a:spLocks noGrp="1" noChangeArrowheads="1"/>
          </p:cNvSpPr>
          <p:nvPr>
            <p:ph idx="1"/>
          </p:nvPr>
        </p:nvSpPr>
        <p:spPr>
          <a:xfrm>
            <a:off x="304800" y="2209800"/>
            <a:ext cx="8534400" cy="2743200"/>
          </a:xfrm>
        </p:spPr>
        <p:txBody>
          <a:bodyPr/>
          <a:lstStyle/>
          <a:p>
            <a:pPr marL="463550" lvl="1">
              <a:lnSpc>
                <a:spcPct val="114000"/>
              </a:lnSpc>
              <a:spcBef>
                <a:spcPts val="0"/>
              </a:spcBef>
              <a:buFont typeface="Arial" pitchFamily="34" charset="0"/>
              <a:buChar char="•"/>
            </a:pPr>
            <a:r>
              <a:rPr lang="en-US" sz="1500" dirty="0" smtClean="0"/>
              <a:t>The increasing value of technology and trade secrets in the global and domestic marketplaces, and the temporary nature of many high-tech employments, have increased both the </a:t>
            </a:r>
            <a:r>
              <a:rPr lang="en-US" sz="1500" u="sng" dirty="0" smtClean="0"/>
              <a:t>opportunities</a:t>
            </a:r>
            <a:r>
              <a:rPr lang="en-US" sz="1500" dirty="0" smtClean="0"/>
              <a:t> and the </a:t>
            </a:r>
            <a:r>
              <a:rPr lang="en-US" sz="1500" u="sng" dirty="0" smtClean="0"/>
              <a:t>incentives</a:t>
            </a:r>
            <a:r>
              <a:rPr lang="en-US" sz="1500" dirty="0" smtClean="0"/>
              <a:t> for economic espionage.</a:t>
            </a:r>
          </a:p>
          <a:p>
            <a:pPr marL="463550" lvl="1">
              <a:lnSpc>
                <a:spcPct val="114000"/>
              </a:lnSpc>
              <a:spcBef>
                <a:spcPts val="0"/>
              </a:spcBef>
              <a:buFont typeface="Arial" pitchFamily="34" charset="0"/>
              <a:buChar char="•"/>
            </a:pPr>
            <a:r>
              <a:rPr lang="en-US" sz="1500" dirty="0" smtClean="0"/>
              <a:t>The rapid expansion in foreign trade, travel, and personal relationships of all kinds, now makes it easier than ever for insiders to establish contact with potential buyers of classified and other protected information.</a:t>
            </a:r>
          </a:p>
          <a:p>
            <a:pPr marL="463550" lvl="1">
              <a:lnSpc>
                <a:spcPct val="114000"/>
              </a:lnSpc>
              <a:spcBef>
                <a:spcPts val="0"/>
              </a:spcBef>
              <a:buFont typeface="Arial" pitchFamily="34" charset="0"/>
              <a:buChar char="•"/>
            </a:pPr>
            <a:r>
              <a:rPr lang="en-US" sz="1500" dirty="0" smtClean="0"/>
              <a:t>The development of automated networks and the ease with which large quantities of data can be downloaded from those networks and stored and transmitted to others increases exponentially the amount of damage that can be done by a single insider who betrays his or her trust.</a:t>
            </a:r>
          </a:p>
        </p:txBody>
      </p:sp>
      <p:sp>
        <p:nvSpPr>
          <p:cNvPr id="18434" name="Slide Number Placeholder 5"/>
          <p:cNvSpPr>
            <a:spLocks noGrp="1"/>
          </p:cNvSpPr>
          <p:nvPr>
            <p:ph type="sldNum" sz="quarter" idx="12"/>
          </p:nvPr>
        </p:nvSpPr>
        <p:spPr>
          <a:noFill/>
        </p:spPr>
        <p:txBody>
          <a:bodyPr/>
          <a:lstStyle/>
          <a:p>
            <a:fld id="{372E4CE6-0ACC-47BD-AF59-578088CD370D}"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Tree>
  </p:cSld>
  <p:clrMapOvr>
    <a:masterClrMapping/>
  </p:clrMapOvr>
  <p:transition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04800" y="609600"/>
            <a:ext cx="5802312" cy="430212"/>
          </a:xfrm>
        </p:spPr>
        <p:txBody>
          <a:bodyPr/>
          <a:lstStyle/>
          <a:p>
            <a:pPr eaLnBrk="1" hangingPunct="1"/>
            <a:r>
              <a:rPr lang="en-US" sz="2000" dirty="0" smtClean="0"/>
              <a:t>The Threat – Economic &amp; Industrial Espionage</a:t>
            </a:r>
          </a:p>
        </p:txBody>
      </p:sp>
      <p:sp>
        <p:nvSpPr>
          <p:cNvPr id="19460" name="Rectangle 3"/>
          <p:cNvSpPr>
            <a:spLocks noGrp="1" noChangeArrowheads="1"/>
          </p:cNvSpPr>
          <p:nvPr>
            <p:ph idx="1"/>
          </p:nvPr>
        </p:nvSpPr>
        <p:spPr>
          <a:xfrm>
            <a:off x="381000" y="1524000"/>
            <a:ext cx="8382000" cy="2743200"/>
          </a:xfrm>
        </p:spPr>
        <p:txBody>
          <a:bodyPr/>
          <a:lstStyle/>
          <a:p>
            <a:pPr marL="0" indent="0" eaLnBrk="1" hangingPunct="1">
              <a:lnSpc>
                <a:spcPct val="80000"/>
              </a:lnSpc>
              <a:buFontTx/>
              <a:buNone/>
            </a:pPr>
            <a:r>
              <a:rPr lang="en-US" sz="1900" dirty="0" smtClean="0"/>
              <a:t>Foreign governments’ continued ability to acquire state-of-the-art U.S. technology at little or no expense has undermined U.S. national security by enabling foreign firms to push aside U.S. businesses in the marketplace and by eroding the U.S. military lead.</a:t>
            </a:r>
          </a:p>
          <a:p>
            <a:pPr marL="0" indent="0" eaLnBrk="1" hangingPunct="1">
              <a:lnSpc>
                <a:spcPct val="80000"/>
              </a:lnSpc>
              <a:buFontTx/>
              <a:buNone/>
            </a:pPr>
            <a:r>
              <a:rPr lang="en-US" sz="1900" dirty="0" smtClean="0"/>
              <a:t> </a:t>
            </a:r>
          </a:p>
          <a:p>
            <a:pPr marL="0" indent="0" eaLnBrk="1" hangingPunct="1">
              <a:lnSpc>
                <a:spcPct val="80000"/>
              </a:lnSpc>
              <a:buFontTx/>
              <a:buNone/>
            </a:pPr>
            <a:r>
              <a:rPr lang="en-US" sz="1900" dirty="0" smtClean="0"/>
              <a:t>A clear line must be drawn to protect information that is:</a:t>
            </a:r>
          </a:p>
          <a:p>
            <a:pPr lvl="2" eaLnBrk="1" hangingPunct="1">
              <a:lnSpc>
                <a:spcPct val="80000"/>
              </a:lnSpc>
            </a:pPr>
            <a:r>
              <a:rPr lang="en-US" sz="1500" dirty="0" smtClean="0"/>
              <a:t>classified, or</a:t>
            </a:r>
          </a:p>
          <a:p>
            <a:pPr lvl="2" eaLnBrk="1" hangingPunct="1">
              <a:lnSpc>
                <a:spcPct val="80000"/>
              </a:lnSpc>
            </a:pPr>
            <a:r>
              <a:rPr lang="en-US" sz="1500" dirty="0" smtClean="0"/>
              <a:t>subject to export controls because it concerns militarily critical technologies, or</a:t>
            </a:r>
          </a:p>
          <a:p>
            <a:pPr lvl="2" eaLnBrk="1" hangingPunct="1">
              <a:lnSpc>
                <a:spcPct val="80000"/>
              </a:lnSpc>
            </a:pPr>
            <a:r>
              <a:rPr lang="en-US" sz="1500" dirty="0" smtClean="0"/>
              <a:t>proprietary information that is the intellectual property of a specific firm or individual. </a:t>
            </a:r>
          </a:p>
        </p:txBody>
      </p:sp>
      <p:sp>
        <p:nvSpPr>
          <p:cNvPr id="19458" name="Slide Number Placeholder 5"/>
          <p:cNvSpPr>
            <a:spLocks noGrp="1"/>
          </p:cNvSpPr>
          <p:nvPr>
            <p:ph type="sldNum" sz="quarter" idx="12"/>
          </p:nvPr>
        </p:nvSpPr>
        <p:spPr>
          <a:noFill/>
        </p:spPr>
        <p:txBody>
          <a:bodyPr/>
          <a:lstStyle/>
          <a:p>
            <a:fld id="{EA5C6EA7-70AD-438E-BF42-858E6E8C61CF}"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19461" name="Rectangle 4"/>
          <p:cNvSpPr>
            <a:spLocks noChangeArrowheads="1"/>
          </p:cNvSpPr>
          <p:nvPr/>
        </p:nvSpPr>
        <p:spPr bwMode="auto">
          <a:xfrm>
            <a:off x="0" y="4800600"/>
            <a:ext cx="9144000" cy="1371600"/>
          </a:xfrm>
          <a:prstGeom prst="rect">
            <a:avLst/>
          </a:prstGeom>
          <a:solidFill>
            <a:srgbClr val="C0C0C0"/>
          </a:solidFill>
          <a:ln w="9525">
            <a:noFill/>
            <a:miter lim="800000"/>
            <a:headEnd/>
            <a:tailEnd/>
          </a:ln>
        </p:spPr>
        <p:txBody>
          <a:bodyPr lIns="91436" tIns="45718" rIns="91436" bIns="45718"/>
          <a:lstStyle/>
          <a:p>
            <a:r>
              <a:rPr lang="en-US" sz="1000" dirty="0"/>
              <a:t>CASE STUDY: “IF AT FIRST YOU </a:t>
            </a:r>
            <a:r>
              <a:rPr lang="en-US" sz="1000" dirty="0" smtClean="0"/>
              <a:t>DON’T SUCCEED</a:t>
            </a:r>
            <a:r>
              <a:rPr lang="en-US" sz="1000" dirty="0"/>
              <a:t>…”</a:t>
            </a:r>
          </a:p>
          <a:p>
            <a:r>
              <a:rPr lang="en-US" sz="1000" dirty="0"/>
              <a:t>In September 2011, a </a:t>
            </a:r>
            <a:r>
              <a:rPr lang="en-US" sz="1000" dirty="0" smtClean="0"/>
              <a:t>Massachusetts-based cleared </a:t>
            </a:r>
            <a:r>
              <a:rPr lang="en-US" sz="1000" dirty="0"/>
              <a:t>contractor received a </a:t>
            </a:r>
            <a:r>
              <a:rPr lang="en-US" sz="1000" dirty="0" smtClean="0"/>
              <a:t>request for </a:t>
            </a:r>
            <a:r>
              <a:rPr lang="en-US" sz="1000" dirty="0"/>
              <a:t>an export-controlled amplifier from </a:t>
            </a:r>
            <a:r>
              <a:rPr lang="en-US" sz="1000" dirty="0" smtClean="0"/>
              <a:t>a company </a:t>
            </a:r>
            <a:r>
              <a:rPr lang="en-US" sz="1000" dirty="0"/>
              <a:t>based in East Asia and the Pacific</a:t>
            </a:r>
            <a:r>
              <a:rPr lang="en-US" sz="1000" dirty="0" smtClean="0"/>
              <a:t>. The </a:t>
            </a:r>
            <a:r>
              <a:rPr lang="en-US" sz="1000" dirty="0"/>
              <a:t>company did not state the intended </a:t>
            </a:r>
            <a:r>
              <a:rPr lang="en-US" sz="1000" dirty="0" smtClean="0"/>
              <a:t>end user </a:t>
            </a:r>
            <a:r>
              <a:rPr lang="en-US" sz="1000" dirty="0"/>
              <a:t>or end use in the initial contact</a:t>
            </a:r>
            <a:r>
              <a:rPr lang="en-US" sz="1000" dirty="0" smtClean="0"/>
              <a:t>. Reporting </a:t>
            </a:r>
            <a:r>
              <a:rPr lang="en-US" sz="1000" dirty="0"/>
              <a:t>from the same </a:t>
            </a:r>
            <a:r>
              <a:rPr lang="en-US" sz="1000" dirty="0" smtClean="0"/>
              <a:t>cleared contractor </a:t>
            </a:r>
            <a:r>
              <a:rPr lang="en-US" sz="1000" dirty="0"/>
              <a:t>indicated that the model </a:t>
            </a:r>
            <a:r>
              <a:rPr lang="en-US" sz="1000" dirty="0" smtClean="0"/>
              <a:t>of amplifier </a:t>
            </a:r>
            <a:r>
              <a:rPr lang="en-US" sz="1000" dirty="0"/>
              <a:t>requested had been the </a:t>
            </a:r>
            <a:r>
              <a:rPr lang="en-US" sz="1000" dirty="0" smtClean="0"/>
              <a:t>subject of </a:t>
            </a:r>
            <a:r>
              <a:rPr lang="en-US" sz="1000" dirty="0"/>
              <a:t>numerous previous requests, </a:t>
            </a:r>
            <a:r>
              <a:rPr lang="en-US" sz="1000" dirty="0" smtClean="0"/>
              <a:t>including several </a:t>
            </a:r>
            <a:r>
              <a:rPr lang="en-US" sz="1000" dirty="0"/>
              <a:t>from companies located in </a:t>
            </a:r>
            <a:r>
              <a:rPr lang="en-US" sz="1000" dirty="0" smtClean="0"/>
              <a:t>the U.S</a:t>
            </a:r>
            <a:r>
              <a:rPr lang="en-US" sz="1000" dirty="0"/>
              <a:t>. and third countries. Several of </a:t>
            </a:r>
            <a:r>
              <a:rPr lang="en-US" sz="1000" dirty="0" smtClean="0"/>
              <a:t>these requests </a:t>
            </a:r>
            <a:r>
              <a:rPr lang="en-US" sz="1000" dirty="0"/>
              <a:t>listed other East Asia and </a:t>
            </a:r>
            <a:r>
              <a:rPr lang="en-US" sz="1000" dirty="0" smtClean="0"/>
              <a:t>the Pacific </a:t>
            </a:r>
            <a:r>
              <a:rPr lang="en-US" sz="1000" dirty="0"/>
              <a:t>actors as the intended end users</a:t>
            </a:r>
            <a:r>
              <a:rPr lang="en-US" sz="1000" dirty="0" smtClean="0"/>
              <a:t>. Reporting </a:t>
            </a:r>
            <a:r>
              <a:rPr lang="en-US" sz="1000" dirty="0"/>
              <a:t>from other cleared </a:t>
            </a:r>
            <a:r>
              <a:rPr lang="en-US" sz="1000" dirty="0" smtClean="0"/>
              <a:t>contractors cited </a:t>
            </a:r>
            <a:r>
              <a:rPr lang="en-US" sz="1000" dirty="0"/>
              <a:t>several of the entities requesting </a:t>
            </a:r>
            <a:r>
              <a:rPr lang="en-US" sz="1000" dirty="0" smtClean="0"/>
              <a:t>the equipment </a:t>
            </a:r>
            <a:r>
              <a:rPr lang="en-US" sz="1000" dirty="0"/>
              <a:t>as having contacted </a:t>
            </a:r>
            <a:r>
              <a:rPr lang="en-US" sz="1000" dirty="0" smtClean="0"/>
              <a:t>separate facilities </a:t>
            </a:r>
            <a:r>
              <a:rPr lang="en-US" sz="1000" dirty="0"/>
              <a:t>seeking other particular </a:t>
            </a:r>
            <a:r>
              <a:rPr lang="en-US" sz="1000" dirty="0" smtClean="0"/>
              <a:t>items of </a:t>
            </a:r>
            <a:r>
              <a:rPr lang="en-US" sz="1000" dirty="0"/>
              <a:t>sensitive, dual-use technologies. </a:t>
            </a:r>
            <a:r>
              <a:rPr lang="en-US" sz="1000" dirty="0" smtClean="0"/>
              <a:t>IC reporting </a:t>
            </a:r>
            <a:r>
              <a:rPr lang="en-US" sz="1000" dirty="0"/>
              <a:t>identified several of </a:t>
            </a:r>
            <a:r>
              <a:rPr lang="en-US" sz="1000" dirty="0" smtClean="0"/>
              <a:t>those entities </a:t>
            </a:r>
            <a:r>
              <a:rPr lang="en-US" sz="1000" dirty="0"/>
              <a:t>as suspected technology </a:t>
            </a:r>
            <a:r>
              <a:rPr lang="en-US" sz="1000" dirty="0" smtClean="0"/>
              <a:t>brokers for </a:t>
            </a:r>
            <a:r>
              <a:rPr lang="en-US" sz="1000" dirty="0"/>
              <a:t>East Asia and the Pacific actors </a:t>
            </a:r>
            <a:r>
              <a:rPr lang="en-US" sz="1000" dirty="0" smtClean="0"/>
              <a:t>and enterprises </a:t>
            </a:r>
            <a:r>
              <a:rPr lang="en-US" sz="1000" dirty="0"/>
              <a:t>associated with </a:t>
            </a:r>
            <a:r>
              <a:rPr lang="en-US" sz="1000" dirty="0" smtClean="0"/>
              <a:t>multiple military </a:t>
            </a:r>
            <a:r>
              <a:rPr lang="en-US" sz="1000" dirty="0"/>
              <a:t>development </a:t>
            </a:r>
            <a:r>
              <a:rPr lang="en-US" sz="1000" dirty="0" smtClean="0"/>
              <a:t>projects.</a:t>
            </a:r>
            <a:endParaRPr lang="en-US" sz="1000" dirty="0"/>
          </a:p>
        </p:txBody>
      </p:sp>
    </p:spTree>
  </p:cSld>
  <p:clrMapOvr>
    <a:masterClrMapping/>
  </p:clrMapOvr>
  <p:transition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AD14C7BE-91F2-4052-A1AE-1D5F8EAD69AE}"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20483" name="Rectangle 9"/>
          <p:cNvSpPr>
            <a:spLocks noChangeArrowheads="1"/>
          </p:cNvSpPr>
          <p:nvPr/>
        </p:nvSpPr>
        <p:spPr bwMode="auto">
          <a:xfrm>
            <a:off x="0" y="2819400"/>
            <a:ext cx="9144000" cy="1447800"/>
          </a:xfrm>
          <a:prstGeom prst="rect">
            <a:avLst/>
          </a:prstGeom>
          <a:solidFill>
            <a:srgbClr val="FFFFCC"/>
          </a:solidFill>
          <a:ln w="9525">
            <a:noFill/>
            <a:miter lim="800000"/>
            <a:headEnd/>
            <a:tailEnd/>
          </a:ln>
        </p:spPr>
        <p:txBody>
          <a:bodyPr wrap="none" anchor="ctr"/>
          <a:lstStyle/>
          <a:p>
            <a:endParaRPr lang="en-US"/>
          </a:p>
        </p:txBody>
      </p:sp>
      <p:sp>
        <p:nvSpPr>
          <p:cNvPr id="20484" name="Rectangle 4"/>
          <p:cNvSpPr>
            <a:spLocks noChangeArrowheads="1"/>
          </p:cNvSpPr>
          <p:nvPr/>
        </p:nvSpPr>
        <p:spPr bwMode="auto">
          <a:xfrm>
            <a:off x="4267200" y="1524000"/>
            <a:ext cx="3581400" cy="2744788"/>
          </a:xfrm>
          <a:prstGeom prst="rect">
            <a:avLst/>
          </a:prstGeom>
          <a:noFill/>
          <a:ln w="9525">
            <a:noFill/>
            <a:miter lim="800000"/>
            <a:headEnd/>
            <a:tailEnd/>
          </a:ln>
        </p:spPr>
        <p:txBody>
          <a:bodyPr lIns="182880" tIns="137160" rIns="182880" bIns="137160">
            <a:spAutoFit/>
          </a:bodyPr>
          <a:lstStyle/>
          <a:p>
            <a:r>
              <a:rPr lang="en-US" b="1" dirty="0">
                <a:solidFill>
                  <a:schemeClr val="bg1"/>
                </a:solidFill>
                <a:latin typeface="Lucida Sans Unicode" pitchFamily="34" charset="0"/>
              </a:rPr>
              <a:t>“Globalization and growing economic interdependence,</a:t>
            </a:r>
          </a:p>
          <a:p>
            <a:r>
              <a:rPr lang="en-US" b="1" dirty="0">
                <a:solidFill>
                  <a:schemeClr val="bg1"/>
                </a:solidFill>
                <a:latin typeface="Lucida Sans Unicode" pitchFamily="34" charset="0"/>
              </a:rPr>
              <a:t>while creating new levels of wealth and opportunity,</a:t>
            </a:r>
          </a:p>
          <a:p>
            <a:r>
              <a:rPr lang="en-US" b="1" dirty="0">
                <a:latin typeface="Lucida Sans Unicode" pitchFamily="34" charset="0"/>
              </a:rPr>
              <a:t> </a:t>
            </a:r>
          </a:p>
          <a:p>
            <a:r>
              <a:rPr lang="en-US" b="1" dirty="0">
                <a:latin typeface="Lucida Sans Unicode" pitchFamily="34" charset="0"/>
              </a:rPr>
              <a:t>also create a web of interrelated vulnerabilities and spread risks even further…</a:t>
            </a:r>
          </a:p>
        </p:txBody>
      </p:sp>
      <p:sp>
        <p:nvSpPr>
          <p:cNvPr id="20485" name="Text Box 5"/>
          <p:cNvSpPr txBox="1">
            <a:spLocks noChangeArrowheads="1"/>
          </p:cNvSpPr>
          <p:nvPr/>
        </p:nvSpPr>
        <p:spPr bwMode="auto">
          <a:xfrm>
            <a:off x="914400" y="4380706"/>
            <a:ext cx="2362200" cy="836613"/>
          </a:xfrm>
          <a:prstGeom prst="rect">
            <a:avLst/>
          </a:prstGeom>
          <a:noFill/>
          <a:ln w="9525">
            <a:noFill/>
            <a:miter lim="800000"/>
            <a:headEnd/>
            <a:tailEnd/>
          </a:ln>
        </p:spPr>
        <p:txBody>
          <a:bodyPr>
            <a:spAutoFit/>
          </a:bodyPr>
          <a:lstStyle/>
          <a:p>
            <a:pPr>
              <a:spcBef>
                <a:spcPct val="50000"/>
              </a:spcBef>
            </a:pPr>
            <a:r>
              <a:rPr lang="en-US" sz="1400" i="1" dirty="0"/>
              <a:t>Department of Defense National Defense Strategy</a:t>
            </a:r>
          </a:p>
          <a:p>
            <a:pPr>
              <a:spcBef>
                <a:spcPct val="50000"/>
              </a:spcBef>
            </a:pPr>
            <a:r>
              <a:rPr lang="en-US" sz="1400" i="1" dirty="0"/>
              <a:t>July, 2008</a:t>
            </a:r>
          </a:p>
        </p:txBody>
      </p:sp>
      <p:pic>
        <p:nvPicPr>
          <p:cNvPr id="20486" name="Picture 7" descr="PPP_IGLOB_CLP_Arrows_B"/>
          <p:cNvPicPr>
            <a:picLocks noChangeAspect="1" noChangeArrowheads="1"/>
          </p:cNvPicPr>
          <p:nvPr/>
        </p:nvPicPr>
        <p:blipFill>
          <a:blip r:embed="rId3" cstate="print"/>
          <a:srcRect/>
          <a:stretch>
            <a:fillRect/>
          </a:stretch>
        </p:blipFill>
        <p:spPr bwMode="auto">
          <a:xfrm>
            <a:off x="152400" y="1066800"/>
            <a:ext cx="3733800" cy="3252788"/>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1DE5D00F-563C-4954-B3B0-24055D14165E}"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6147" name="Text Box 4"/>
          <p:cNvSpPr txBox="1">
            <a:spLocks noChangeArrowheads="1"/>
          </p:cNvSpPr>
          <p:nvPr/>
        </p:nvSpPr>
        <p:spPr bwMode="auto">
          <a:xfrm>
            <a:off x="304800" y="4876800"/>
            <a:ext cx="8610600" cy="457200"/>
          </a:xfrm>
          <a:prstGeom prst="rect">
            <a:avLst/>
          </a:prstGeom>
          <a:noFill/>
          <a:ln w="9525">
            <a:noFill/>
            <a:miter lim="800000"/>
            <a:headEnd/>
            <a:tailEnd/>
          </a:ln>
        </p:spPr>
        <p:txBody>
          <a:bodyPr>
            <a:spAutoFit/>
          </a:bodyPr>
          <a:lstStyle/>
          <a:p>
            <a:pPr>
              <a:spcBef>
                <a:spcPct val="50000"/>
              </a:spcBef>
            </a:pPr>
            <a:endParaRPr lang="en-US" sz="2400"/>
          </a:p>
        </p:txBody>
      </p:sp>
      <p:pic>
        <p:nvPicPr>
          <p:cNvPr id="6148" name="Picture 15" descr="Business Card1">
            <a:hlinkClick r:id="rId3"/>
          </p:cNvPr>
          <p:cNvPicPr>
            <a:picLocks noChangeAspect="1" noChangeArrowheads="1"/>
          </p:cNvPicPr>
          <p:nvPr/>
        </p:nvPicPr>
        <p:blipFill>
          <a:blip r:embed="rId4" cstate="print"/>
          <a:srcRect/>
          <a:stretch>
            <a:fillRect/>
          </a:stretch>
        </p:blipFill>
        <p:spPr bwMode="auto">
          <a:xfrm>
            <a:off x="2590800" y="2286000"/>
            <a:ext cx="4343400" cy="24765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04800" y="609600"/>
            <a:ext cx="6553200" cy="360362"/>
          </a:xfrm>
        </p:spPr>
        <p:txBody>
          <a:bodyPr/>
          <a:lstStyle/>
          <a:p>
            <a:pPr eaLnBrk="1" hangingPunct="1"/>
            <a:r>
              <a:rPr lang="en-US" sz="2800" dirty="0" smtClean="0"/>
              <a:t>Threat Awareness …</a:t>
            </a:r>
          </a:p>
        </p:txBody>
      </p:sp>
      <p:sp>
        <p:nvSpPr>
          <p:cNvPr id="21510" name="Rectangle 3"/>
          <p:cNvSpPr>
            <a:spLocks noGrp="1" noChangeArrowheads="1"/>
          </p:cNvSpPr>
          <p:nvPr>
            <p:ph idx="1"/>
          </p:nvPr>
        </p:nvSpPr>
        <p:spPr>
          <a:xfrm>
            <a:off x="2057400" y="5943600"/>
            <a:ext cx="4876800" cy="457200"/>
          </a:xfrm>
        </p:spPr>
        <p:txBody>
          <a:bodyPr/>
          <a:lstStyle/>
          <a:p>
            <a:pPr marL="0" indent="0" algn="ctr" eaLnBrk="1" hangingPunct="1">
              <a:lnSpc>
                <a:spcPct val="80000"/>
              </a:lnSpc>
              <a:buFontTx/>
              <a:buNone/>
            </a:pPr>
            <a:r>
              <a:rPr lang="en-US" sz="1500" dirty="0" smtClean="0">
                <a:solidFill>
                  <a:schemeClr val="bg1"/>
                </a:solidFill>
              </a:rPr>
              <a:t>Let us not forget who we support. </a:t>
            </a:r>
          </a:p>
        </p:txBody>
      </p:sp>
      <p:sp>
        <p:nvSpPr>
          <p:cNvPr id="21506" name="Slide Number Placeholder 5"/>
          <p:cNvSpPr>
            <a:spLocks noGrp="1"/>
          </p:cNvSpPr>
          <p:nvPr>
            <p:ph type="sldNum" sz="quarter" idx="12"/>
          </p:nvPr>
        </p:nvSpPr>
        <p:spPr>
          <a:noFill/>
        </p:spPr>
        <p:txBody>
          <a:bodyPr/>
          <a:lstStyle/>
          <a:p>
            <a:fld id="{DE2529CB-F8ED-4981-B77F-C360B829A981}"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pic>
        <p:nvPicPr>
          <p:cNvPr id="21507" name="Picture 14" descr="PPP_SMIL_TLE_LandSeaAir"/>
          <p:cNvPicPr>
            <a:picLocks noChangeAspect="1" noChangeArrowheads="1"/>
          </p:cNvPicPr>
          <p:nvPr/>
        </p:nvPicPr>
        <p:blipFill>
          <a:blip r:embed="rId3" cstate="print"/>
          <a:srcRect l="65384"/>
          <a:stretch>
            <a:fillRect/>
          </a:stretch>
        </p:blipFill>
        <p:spPr bwMode="auto">
          <a:xfrm>
            <a:off x="7239000" y="1600200"/>
            <a:ext cx="1600200" cy="1524000"/>
          </a:xfrm>
          <a:prstGeom prst="rect">
            <a:avLst/>
          </a:prstGeom>
          <a:noFill/>
          <a:ln w="9525">
            <a:noFill/>
            <a:miter lim="800000"/>
            <a:headEnd/>
            <a:tailEnd/>
          </a:ln>
        </p:spPr>
      </p:pic>
      <p:pic>
        <p:nvPicPr>
          <p:cNvPr id="21508" name="Picture 8" descr="PPP_SMILI_TLE_Platoon"/>
          <p:cNvPicPr>
            <a:picLocks noChangeAspect="1" noChangeArrowheads="1"/>
          </p:cNvPicPr>
          <p:nvPr/>
        </p:nvPicPr>
        <p:blipFill>
          <a:blip r:embed="rId4" cstate="print"/>
          <a:srcRect/>
          <a:stretch>
            <a:fillRect/>
          </a:stretch>
        </p:blipFill>
        <p:spPr bwMode="auto">
          <a:xfrm>
            <a:off x="5334000" y="1600200"/>
            <a:ext cx="1981200" cy="1524000"/>
          </a:xfrm>
          <a:prstGeom prst="rect">
            <a:avLst/>
          </a:prstGeom>
          <a:noFill/>
          <a:ln w="9525">
            <a:noFill/>
            <a:miter lim="800000"/>
            <a:headEnd/>
            <a:tailEnd/>
          </a:ln>
        </p:spPr>
      </p:pic>
      <p:pic>
        <p:nvPicPr>
          <p:cNvPr id="21511" name="Picture 7" descr="PPP_SMILI_TLE_The_Core"/>
          <p:cNvPicPr>
            <a:picLocks noChangeAspect="1" noChangeArrowheads="1"/>
          </p:cNvPicPr>
          <p:nvPr/>
        </p:nvPicPr>
        <p:blipFill>
          <a:blip r:embed="rId5" cstate="print"/>
          <a:srcRect t="60001"/>
          <a:stretch>
            <a:fillRect/>
          </a:stretch>
        </p:blipFill>
        <p:spPr bwMode="auto">
          <a:xfrm>
            <a:off x="381000" y="1600200"/>
            <a:ext cx="5105400" cy="1531938"/>
          </a:xfrm>
          <a:prstGeom prst="rect">
            <a:avLst/>
          </a:prstGeom>
          <a:noFill/>
          <a:ln w="9525">
            <a:noFill/>
            <a:miter lim="800000"/>
            <a:headEnd/>
            <a:tailEnd/>
          </a:ln>
        </p:spPr>
      </p:pic>
      <p:pic>
        <p:nvPicPr>
          <p:cNvPr id="21512" name="Picture 9" descr="PPP_SMILI_TLE_Afterburn"/>
          <p:cNvPicPr>
            <a:picLocks noChangeAspect="1" noChangeArrowheads="1"/>
          </p:cNvPicPr>
          <p:nvPr/>
        </p:nvPicPr>
        <p:blipFill>
          <a:blip r:embed="rId6" cstate="print"/>
          <a:srcRect l="2565" t="22159" r="19231"/>
          <a:stretch>
            <a:fillRect/>
          </a:stretch>
        </p:blipFill>
        <p:spPr bwMode="auto">
          <a:xfrm>
            <a:off x="2819400" y="4191000"/>
            <a:ext cx="1981200" cy="1527175"/>
          </a:xfrm>
          <a:prstGeom prst="rect">
            <a:avLst/>
          </a:prstGeom>
          <a:noFill/>
          <a:ln w="9525">
            <a:noFill/>
            <a:miter lim="800000"/>
            <a:headEnd/>
            <a:tailEnd/>
          </a:ln>
        </p:spPr>
      </p:pic>
      <p:sp>
        <p:nvSpPr>
          <p:cNvPr id="21513" name="Text Box 10"/>
          <p:cNvSpPr txBox="1">
            <a:spLocks noChangeArrowheads="1"/>
          </p:cNvSpPr>
          <p:nvPr/>
        </p:nvSpPr>
        <p:spPr bwMode="auto">
          <a:xfrm>
            <a:off x="381000" y="3200400"/>
            <a:ext cx="8229600" cy="915988"/>
          </a:xfrm>
          <a:prstGeom prst="rect">
            <a:avLst/>
          </a:prstGeom>
          <a:noFill/>
          <a:ln w="9525">
            <a:noFill/>
            <a:miter lim="800000"/>
            <a:headEnd/>
            <a:tailEnd/>
          </a:ln>
        </p:spPr>
        <p:txBody>
          <a:bodyPr>
            <a:spAutoFit/>
          </a:bodyPr>
          <a:lstStyle/>
          <a:p>
            <a:pPr>
              <a:spcBef>
                <a:spcPct val="50000"/>
              </a:spcBef>
            </a:pPr>
            <a:r>
              <a:rPr lang="en-US"/>
              <a:t>Information concerning troop rotations, locations, equipment; and technology is classified for a reason.  Unauthorized release of this information can have a detrimental effect on the Warfighters’ survivability.</a:t>
            </a:r>
          </a:p>
        </p:txBody>
      </p:sp>
      <p:pic>
        <p:nvPicPr>
          <p:cNvPr id="21514" name="Picture 11" descr="PPP_SMILI_TLE_Apache"/>
          <p:cNvPicPr>
            <a:picLocks noChangeAspect="1" noChangeArrowheads="1"/>
          </p:cNvPicPr>
          <p:nvPr/>
        </p:nvPicPr>
        <p:blipFill>
          <a:blip r:embed="rId7" cstate="print"/>
          <a:srcRect l="26582" t="1683" b="19243"/>
          <a:stretch>
            <a:fillRect/>
          </a:stretch>
        </p:blipFill>
        <p:spPr bwMode="auto">
          <a:xfrm>
            <a:off x="4800600" y="4191000"/>
            <a:ext cx="1905000" cy="154305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6787C2D0-95E0-4218-AE64-150A63413DC8}"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pic>
        <p:nvPicPr>
          <p:cNvPr id="22531" name="Picture 12" descr="893711"/>
          <p:cNvPicPr>
            <a:picLocks noChangeAspect="1" noChangeArrowheads="1"/>
          </p:cNvPicPr>
          <p:nvPr/>
        </p:nvPicPr>
        <p:blipFill>
          <a:blip r:embed="rId3" cstate="print"/>
          <a:srcRect/>
          <a:stretch>
            <a:fillRect/>
          </a:stretch>
        </p:blipFill>
        <p:spPr bwMode="auto">
          <a:xfrm>
            <a:off x="2438400" y="2133600"/>
            <a:ext cx="4114800" cy="2493963"/>
          </a:xfrm>
          <a:prstGeom prst="rect">
            <a:avLst/>
          </a:prstGeom>
          <a:noFill/>
          <a:ln w="9525">
            <a:noFill/>
            <a:miter lim="800000"/>
            <a:headEnd/>
            <a:tailEnd/>
          </a:ln>
        </p:spPr>
      </p:pic>
      <p:sp>
        <p:nvSpPr>
          <p:cNvPr id="22532" name="WordArt 13"/>
          <p:cNvSpPr>
            <a:spLocks noChangeArrowheads="1" noChangeShapeType="1" noTextEdit="1"/>
          </p:cNvSpPr>
          <p:nvPr/>
        </p:nvSpPr>
        <p:spPr bwMode="auto">
          <a:xfrm>
            <a:off x="4419600" y="5257800"/>
            <a:ext cx="3867150" cy="342900"/>
          </a:xfrm>
          <a:prstGeom prst="rect">
            <a:avLst/>
          </a:prstGeom>
        </p:spPr>
        <p:txBody>
          <a:bodyPr wrap="none" fromWordArt="1">
            <a:prstTxWarp prst="textPlain">
              <a:avLst>
                <a:gd name="adj" fmla="val 50000"/>
              </a:avLst>
            </a:prstTxWarp>
          </a:bodyPr>
          <a:lstStyle/>
          <a:p>
            <a:pPr algn="ctr"/>
            <a:r>
              <a:rPr lang="en-US" sz="2400" i="1"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"Animal House" Fictional College</a:t>
            </a:r>
          </a:p>
        </p:txBody>
      </p:sp>
      <p:sp>
        <p:nvSpPr>
          <p:cNvPr id="22533" name="Text Box 14"/>
          <p:cNvSpPr txBox="1">
            <a:spLocks noChangeArrowheads="1"/>
          </p:cNvSpPr>
          <p:nvPr/>
        </p:nvSpPr>
        <p:spPr bwMode="auto">
          <a:xfrm>
            <a:off x="304800" y="671513"/>
            <a:ext cx="5257800" cy="366713"/>
          </a:xfrm>
          <a:prstGeom prst="rect">
            <a:avLst/>
          </a:prstGeom>
          <a:noFill/>
          <a:ln w="9525">
            <a:noFill/>
            <a:miter lim="800000"/>
            <a:headEnd/>
            <a:tailEnd/>
          </a:ln>
        </p:spPr>
        <p:txBody>
          <a:bodyPr>
            <a:spAutoFit/>
          </a:bodyPr>
          <a:lstStyle/>
          <a:p>
            <a:pPr>
              <a:spcBef>
                <a:spcPct val="50000"/>
              </a:spcBef>
            </a:pPr>
            <a:r>
              <a:rPr lang="en-US" dirty="0"/>
              <a:t>How do we defend against threats?</a:t>
            </a:r>
          </a:p>
        </p:txBody>
      </p:sp>
    </p:spTree>
  </p:cSld>
  <p:clrMapOvr>
    <a:masterClrMapping/>
  </p:clrMapOvr>
  <p:transition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z="2000" b="1" smtClean="0"/>
              <a:t>First we need to know what we are protecting!</a:t>
            </a:r>
          </a:p>
        </p:txBody>
      </p:sp>
      <p:sp>
        <p:nvSpPr>
          <p:cNvPr id="23556" name="Rectangle 3"/>
          <p:cNvSpPr>
            <a:spLocks noGrp="1" noChangeArrowheads="1"/>
          </p:cNvSpPr>
          <p:nvPr>
            <p:ph idx="1"/>
          </p:nvPr>
        </p:nvSpPr>
        <p:spPr>
          <a:xfrm>
            <a:off x="304800" y="1905000"/>
            <a:ext cx="8032750" cy="4187825"/>
          </a:xfrm>
        </p:spPr>
        <p:txBody>
          <a:bodyPr/>
          <a:lstStyle/>
          <a:p>
            <a:pPr marL="0" indent="0" eaLnBrk="1" hangingPunct="1">
              <a:buFontTx/>
              <a:buNone/>
            </a:pPr>
            <a:r>
              <a:rPr lang="en-US" smtClean="0"/>
              <a:t>Regarding national security information, it is generally fairly simple to recognize…</a:t>
            </a:r>
          </a:p>
        </p:txBody>
      </p:sp>
      <p:sp>
        <p:nvSpPr>
          <p:cNvPr id="23554" name="Slide Number Placeholder 5"/>
          <p:cNvSpPr>
            <a:spLocks noGrp="1"/>
          </p:cNvSpPr>
          <p:nvPr>
            <p:ph type="sldNum" sz="quarter" idx="12"/>
          </p:nvPr>
        </p:nvSpPr>
        <p:spPr>
          <a:noFill/>
        </p:spPr>
        <p:txBody>
          <a:bodyPr/>
          <a:lstStyle/>
          <a:p>
            <a:fld id="{2C9D15CD-1F56-44C0-B38E-027C085B1C16}"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23557" name="Text Box 4"/>
          <p:cNvSpPr txBox="1">
            <a:spLocks noChangeArrowheads="1"/>
          </p:cNvSpPr>
          <p:nvPr/>
        </p:nvSpPr>
        <p:spPr bwMode="auto">
          <a:xfrm>
            <a:off x="3505200" y="2819400"/>
            <a:ext cx="1828800" cy="5191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800" dirty="0">
                <a:solidFill>
                  <a:srgbClr val="FF0000"/>
                </a:solidFill>
                <a:latin typeface="Arial Black" pitchFamily="34" charset="0"/>
              </a:rPr>
              <a:t>SECRET</a:t>
            </a:r>
            <a:endParaRPr lang="en-US" sz="2400" dirty="0">
              <a:solidFill>
                <a:srgbClr val="FF0000"/>
              </a:solidFill>
              <a:latin typeface="Arial Black" pitchFamily="34" charset="0"/>
            </a:endParaRPr>
          </a:p>
        </p:txBody>
      </p:sp>
      <p:sp>
        <p:nvSpPr>
          <p:cNvPr id="23558" name="Text Box 5"/>
          <p:cNvSpPr txBox="1">
            <a:spLocks noChangeArrowheads="1"/>
          </p:cNvSpPr>
          <p:nvPr/>
        </p:nvSpPr>
        <p:spPr bwMode="auto">
          <a:xfrm>
            <a:off x="5486400" y="2819400"/>
            <a:ext cx="31242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a:solidFill>
                  <a:srgbClr val="006B61"/>
                </a:solidFill>
                <a:latin typeface="Arial Black" pitchFamily="34" charset="0"/>
              </a:rPr>
              <a:t>CONFIDENTIAL</a:t>
            </a:r>
            <a:endParaRPr lang="en-US" sz="2400">
              <a:solidFill>
                <a:srgbClr val="006B61"/>
              </a:solidFill>
              <a:latin typeface="Arial Black" pitchFamily="34" charset="0"/>
            </a:endParaRPr>
          </a:p>
        </p:txBody>
      </p:sp>
      <p:sp>
        <p:nvSpPr>
          <p:cNvPr id="23559" name="Text Box 6"/>
          <p:cNvSpPr txBox="1">
            <a:spLocks noChangeArrowheads="1"/>
          </p:cNvSpPr>
          <p:nvPr/>
        </p:nvSpPr>
        <p:spPr bwMode="auto">
          <a:xfrm>
            <a:off x="685800" y="2819400"/>
            <a:ext cx="2743200" cy="5191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800" b="1">
                <a:solidFill>
                  <a:srgbClr val="FF6600"/>
                </a:solidFill>
                <a:latin typeface="Arial Black" pitchFamily="34" charset="0"/>
              </a:rPr>
              <a:t>TOP SECRET</a:t>
            </a:r>
            <a:endParaRPr lang="en-US" sz="2400">
              <a:solidFill>
                <a:srgbClr val="FF6600"/>
              </a:solidFill>
              <a:latin typeface="Arial Black" pitchFamily="34" charset="0"/>
            </a:endParaRPr>
          </a:p>
        </p:txBody>
      </p:sp>
      <p:sp>
        <p:nvSpPr>
          <p:cNvPr id="23560" name="Text Box 7"/>
          <p:cNvSpPr txBox="1">
            <a:spLocks noChangeArrowheads="1"/>
          </p:cNvSpPr>
          <p:nvPr/>
        </p:nvSpPr>
        <p:spPr bwMode="auto">
          <a:xfrm>
            <a:off x="5562600" y="4876800"/>
            <a:ext cx="28956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a:latin typeface="Bookman"/>
              </a:rPr>
              <a:t>RESTRICTED</a:t>
            </a:r>
            <a:endParaRPr lang="en-US" sz="2400">
              <a:latin typeface="Times New Roman" pitchFamily="18" charset="0"/>
            </a:endParaRPr>
          </a:p>
        </p:txBody>
      </p:sp>
      <p:sp>
        <p:nvSpPr>
          <p:cNvPr id="23561" name="Text Box 8"/>
          <p:cNvSpPr txBox="1">
            <a:spLocks noChangeArrowheads="1"/>
          </p:cNvSpPr>
          <p:nvPr/>
        </p:nvSpPr>
        <p:spPr bwMode="auto">
          <a:xfrm>
            <a:off x="457200" y="3429000"/>
            <a:ext cx="4800600" cy="830997"/>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400" b="1" dirty="0">
                <a:solidFill>
                  <a:schemeClr val="bg1"/>
                </a:solidFill>
                <a:latin typeface="AvantGarde"/>
              </a:rPr>
              <a:t>FOR OFFICIAL USE ONLY (FOUO)</a:t>
            </a:r>
            <a:endParaRPr lang="en-US" sz="2400" b="1" dirty="0">
              <a:solidFill>
                <a:schemeClr val="bg1"/>
              </a:solidFill>
              <a:latin typeface="Modern"/>
            </a:endParaRPr>
          </a:p>
        </p:txBody>
      </p:sp>
      <p:sp>
        <p:nvSpPr>
          <p:cNvPr id="23562" name="Text Box 9"/>
          <p:cNvSpPr txBox="1">
            <a:spLocks noChangeArrowheads="1"/>
          </p:cNvSpPr>
          <p:nvPr/>
        </p:nvSpPr>
        <p:spPr bwMode="auto">
          <a:xfrm>
            <a:off x="5562600" y="3352800"/>
            <a:ext cx="26670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a:latin typeface="Times New Roman" pitchFamily="18" charset="0"/>
              </a:rPr>
              <a:t>NATO COSMIC</a:t>
            </a:r>
          </a:p>
        </p:txBody>
      </p:sp>
      <p:sp>
        <p:nvSpPr>
          <p:cNvPr id="23563" name="Text Box 10"/>
          <p:cNvSpPr txBox="1">
            <a:spLocks noChangeArrowheads="1"/>
          </p:cNvSpPr>
          <p:nvPr/>
        </p:nvSpPr>
        <p:spPr bwMode="auto">
          <a:xfrm>
            <a:off x="5562600" y="4343400"/>
            <a:ext cx="14478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a:latin typeface="Bookman"/>
              </a:rPr>
              <a:t>CNWDI</a:t>
            </a:r>
            <a:endParaRPr lang="en-US" sz="2400">
              <a:latin typeface="Times New Roman" pitchFamily="18" charset="0"/>
            </a:endParaRPr>
          </a:p>
        </p:txBody>
      </p:sp>
      <p:sp>
        <p:nvSpPr>
          <p:cNvPr id="23564" name="Text Box 11"/>
          <p:cNvSpPr txBox="1">
            <a:spLocks noChangeArrowheads="1"/>
          </p:cNvSpPr>
          <p:nvPr/>
        </p:nvSpPr>
        <p:spPr bwMode="auto">
          <a:xfrm>
            <a:off x="5562600" y="3810000"/>
            <a:ext cx="16764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a:latin typeface="Bookman"/>
              </a:rPr>
              <a:t>COMSEC</a:t>
            </a:r>
            <a:endParaRPr lang="en-US" sz="2400">
              <a:latin typeface="Times New Roman" pitchFamily="18" charset="0"/>
            </a:endParaRPr>
          </a:p>
        </p:txBody>
      </p:sp>
      <p:sp>
        <p:nvSpPr>
          <p:cNvPr id="23565" name="Text Box 12"/>
          <p:cNvSpPr txBox="1">
            <a:spLocks noChangeArrowheads="1"/>
          </p:cNvSpPr>
          <p:nvPr/>
        </p:nvSpPr>
        <p:spPr bwMode="auto">
          <a:xfrm>
            <a:off x="990600" y="4343400"/>
            <a:ext cx="4311650" cy="457200"/>
          </a:xfrm>
          <a:prstGeom prst="rect">
            <a:avLst/>
          </a:prstGeom>
          <a:noFill/>
          <a:ln w="12700">
            <a:noFill/>
            <a:miter lim="800000"/>
            <a:headEnd type="none" w="sm" len="sm"/>
            <a:tailEnd type="none" w="sm" len="sm"/>
          </a:ln>
        </p:spPr>
        <p:txBody>
          <a:bodyPr lIns="92075" tIns="46038" rIns="92075" bIns="46038"/>
          <a:lstStyle/>
          <a:p>
            <a:pPr marL="342900" indent="-342900" algn="ctr"/>
            <a:r>
              <a:rPr lang="en-US" b="1" dirty="0"/>
              <a:t>Sensitive But Unclassified (SBU)</a:t>
            </a:r>
            <a:endParaRPr lang="en-US" sz="2400" dirty="0"/>
          </a:p>
        </p:txBody>
      </p:sp>
      <p:sp>
        <p:nvSpPr>
          <p:cNvPr id="23566" name="Text Box 13"/>
          <p:cNvSpPr txBox="1">
            <a:spLocks noChangeArrowheads="1"/>
          </p:cNvSpPr>
          <p:nvPr/>
        </p:nvSpPr>
        <p:spPr bwMode="auto">
          <a:xfrm>
            <a:off x="914400" y="4876800"/>
            <a:ext cx="4114800" cy="336550"/>
          </a:xfrm>
          <a:prstGeom prst="rect">
            <a:avLst/>
          </a:prstGeom>
          <a:noFill/>
          <a:ln w="9525">
            <a:noFill/>
            <a:miter lim="800000"/>
            <a:headEnd/>
            <a:tailEnd/>
          </a:ln>
        </p:spPr>
        <p:txBody>
          <a:bodyPr>
            <a:spAutoFit/>
          </a:bodyPr>
          <a:lstStyle/>
          <a:p>
            <a:pPr algn="ctr">
              <a:spcBef>
                <a:spcPct val="50000"/>
              </a:spcBef>
            </a:pPr>
            <a:r>
              <a:rPr lang="en-US" sz="1600">
                <a:latin typeface="Times New Roman" pitchFamily="18" charset="0"/>
              </a:rPr>
              <a:t>Sensitive Compartmented Information (SCI)</a:t>
            </a:r>
          </a:p>
        </p:txBody>
      </p:sp>
      <p:sp>
        <p:nvSpPr>
          <p:cNvPr id="23567" name="Text Box 14"/>
          <p:cNvSpPr txBox="1">
            <a:spLocks noChangeArrowheads="1"/>
          </p:cNvSpPr>
          <p:nvPr/>
        </p:nvSpPr>
        <p:spPr bwMode="auto">
          <a:xfrm>
            <a:off x="838200" y="5410200"/>
            <a:ext cx="3962400" cy="630942"/>
          </a:xfrm>
          <a:prstGeom prst="rect">
            <a:avLst/>
          </a:prstGeom>
          <a:noFill/>
          <a:ln w="9525">
            <a:noFill/>
            <a:miter lim="800000"/>
            <a:headEnd/>
            <a:tailEnd/>
          </a:ln>
        </p:spPr>
        <p:txBody>
          <a:bodyPr>
            <a:spAutoFit/>
          </a:bodyPr>
          <a:lstStyle/>
          <a:p>
            <a:pPr algn="ctr">
              <a:spcBef>
                <a:spcPct val="50000"/>
              </a:spcBef>
            </a:pPr>
            <a:r>
              <a:rPr lang="en-US" sz="1400">
                <a:solidFill>
                  <a:schemeClr val="bg1"/>
                </a:solidFill>
                <a:latin typeface="Times New Roman" pitchFamily="18" charset="0"/>
              </a:rPr>
              <a:t>TOP SECRET/SI/TK/HS/G/B– ANIMAL HOUSE</a:t>
            </a:r>
          </a:p>
          <a:p>
            <a:pPr algn="ctr">
              <a:spcBef>
                <a:spcPct val="50000"/>
              </a:spcBef>
            </a:pPr>
            <a:r>
              <a:rPr lang="en-US" sz="1400">
                <a:solidFill>
                  <a:schemeClr val="bg1"/>
                </a:solidFill>
                <a:latin typeface="Times New Roman" pitchFamily="18" charset="0"/>
              </a:rPr>
              <a:t>SPECIAL ACCESS REQUIRED</a:t>
            </a:r>
          </a:p>
        </p:txBody>
      </p:sp>
    </p:spTree>
  </p:cSld>
  <p:clrMapOvr>
    <a:masterClrMapping/>
  </p:clrMapOvr>
  <p:transition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a:noFill/>
        </p:spPr>
        <p:txBody>
          <a:bodyPr/>
          <a:lstStyle/>
          <a:p>
            <a:fld id="{CA894691-31C4-4970-8C3F-1197E28807A9}"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2053" name="Rectangle 2"/>
          <p:cNvSpPr>
            <a:spLocks noChangeArrowheads="1"/>
          </p:cNvSpPr>
          <p:nvPr/>
        </p:nvSpPr>
        <p:spPr bwMode="auto">
          <a:xfrm>
            <a:off x="2133600" y="5851525"/>
            <a:ext cx="5178425" cy="519113"/>
          </a:xfrm>
          <a:prstGeom prst="rect">
            <a:avLst/>
          </a:prstGeom>
          <a:noFill/>
          <a:ln w="9525">
            <a:noFill/>
            <a:miter lim="800000"/>
            <a:headEnd/>
            <a:tailEnd/>
          </a:ln>
        </p:spPr>
        <p:txBody>
          <a:bodyPr wrap="none" lIns="92075" tIns="46038" rIns="92075" bIns="46038">
            <a:spAutoFit/>
          </a:bodyPr>
          <a:lstStyle/>
          <a:p>
            <a:pPr eaLnBrk="0" hangingPunct="0"/>
            <a:r>
              <a:rPr lang="en-US" sz="2800" b="1">
                <a:solidFill>
                  <a:schemeClr val="tx2"/>
                </a:solidFill>
              </a:rPr>
              <a:t>CLASSIFIED COVER SHEETS</a:t>
            </a:r>
          </a:p>
        </p:txBody>
      </p:sp>
      <p:sp>
        <p:nvSpPr>
          <p:cNvPr id="2054" name="Rectangle 3"/>
          <p:cNvSpPr>
            <a:spLocks noChangeArrowheads="1"/>
          </p:cNvSpPr>
          <p:nvPr/>
        </p:nvSpPr>
        <p:spPr bwMode="auto">
          <a:xfrm>
            <a:off x="1584325" y="1050925"/>
            <a:ext cx="1420813" cy="457200"/>
          </a:xfrm>
          <a:prstGeom prst="rect">
            <a:avLst/>
          </a:prstGeom>
          <a:noFill/>
          <a:ln w="9525">
            <a:noFill/>
            <a:miter lim="800000"/>
            <a:headEnd/>
            <a:tailEnd/>
          </a:ln>
        </p:spPr>
        <p:txBody>
          <a:bodyPr wrap="none" lIns="92075" tIns="46038" rIns="92075" bIns="46038">
            <a:spAutoFit/>
          </a:bodyPr>
          <a:lstStyle/>
          <a:p>
            <a:pPr eaLnBrk="0" hangingPunct="0"/>
            <a:r>
              <a:rPr lang="en-US" sz="2400" b="1">
                <a:solidFill>
                  <a:schemeClr val="bg1"/>
                </a:solidFill>
              </a:rPr>
              <a:t>SECRET</a:t>
            </a:r>
          </a:p>
        </p:txBody>
      </p:sp>
      <p:sp>
        <p:nvSpPr>
          <p:cNvPr id="2055" name="Rectangle 4"/>
          <p:cNvSpPr>
            <a:spLocks noChangeArrowheads="1"/>
          </p:cNvSpPr>
          <p:nvPr/>
        </p:nvSpPr>
        <p:spPr bwMode="auto">
          <a:xfrm>
            <a:off x="1660525" y="4937125"/>
            <a:ext cx="1420813" cy="457200"/>
          </a:xfrm>
          <a:prstGeom prst="rect">
            <a:avLst/>
          </a:prstGeom>
          <a:noFill/>
          <a:ln w="9525">
            <a:noFill/>
            <a:miter lim="800000"/>
            <a:headEnd/>
            <a:tailEnd/>
          </a:ln>
        </p:spPr>
        <p:txBody>
          <a:bodyPr wrap="none" lIns="92075" tIns="46038" rIns="92075" bIns="46038">
            <a:spAutoFit/>
          </a:bodyPr>
          <a:lstStyle/>
          <a:p>
            <a:pPr eaLnBrk="0" hangingPunct="0"/>
            <a:r>
              <a:rPr lang="en-US" sz="2400" b="1">
                <a:solidFill>
                  <a:schemeClr val="bg1"/>
                </a:solidFill>
              </a:rPr>
              <a:t>SECRET</a:t>
            </a:r>
          </a:p>
        </p:txBody>
      </p:sp>
      <p:sp>
        <p:nvSpPr>
          <p:cNvPr id="2056" name="Rectangle 5"/>
          <p:cNvSpPr>
            <a:spLocks noChangeArrowheads="1"/>
          </p:cNvSpPr>
          <p:nvPr/>
        </p:nvSpPr>
        <p:spPr bwMode="auto">
          <a:xfrm>
            <a:off x="746125" y="4837113"/>
            <a:ext cx="3106738" cy="184150"/>
          </a:xfrm>
          <a:prstGeom prst="rect">
            <a:avLst/>
          </a:prstGeom>
          <a:noFill/>
          <a:ln w="9525">
            <a:noFill/>
            <a:miter lim="800000"/>
            <a:headEnd/>
            <a:tailEnd/>
          </a:ln>
        </p:spPr>
        <p:txBody>
          <a:bodyPr wrap="none" lIns="92075" tIns="46038" rIns="92075" bIns="46038">
            <a:spAutoFit/>
          </a:bodyPr>
          <a:lstStyle/>
          <a:p>
            <a:pPr eaLnBrk="0" hangingPunct="0"/>
            <a:r>
              <a:rPr lang="en-US" sz="600">
                <a:solidFill>
                  <a:schemeClr val="bg1"/>
                </a:solidFill>
              </a:rPr>
              <a:t>National Security Information.  Unauthorized Disclosure Subject to Criminal Sanctions.</a:t>
            </a:r>
          </a:p>
        </p:txBody>
      </p:sp>
      <p:sp>
        <p:nvSpPr>
          <p:cNvPr id="2057" name="Rectangle 6"/>
          <p:cNvSpPr>
            <a:spLocks noChangeArrowheads="1"/>
          </p:cNvSpPr>
          <p:nvPr/>
        </p:nvSpPr>
        <p:spPr bwMode="auto">
          <a:xfrm>
            <a:off x="4883150" y="1219200"/>
            <a:ext cx="3111500" cy="4184650"/>
          </a:xfrm>
          <a:prstGeom prst="rect">
            <a:avLst/>
          </a:prstGeom>
          <a:solidFill>
            <a:srgbClr val="00279F"/>
          </a:solidFill>
          <a:ln w="12700">
            <a:solidFill>
              <a:schemeClr val="tx1"/>
            </a:solidFill>
            <a:miter lim="800000"/>
            <a:headEnd/>
            <a:tailEnd/>
          </a:ln>
        </p:spPr>
        <p:txBody>
          <a:bodyPr wrap="none" anchor="ctr"/>
          <a:lstStyle/>
          <a:p>
            <a:endParaRPr lang="en-US"/>
          </a:p>
        </p:txBody>
      </p:sp>
      <p:sp>
        <p:nvSpPr>
          <p:cNvPr id="2058" name="Rectangle 7"/>
          <p:cNvSpPr>
            <a:spLocks noChangeArrowheads="1"/>
          </p:cNvSpPr>
          <p:nvPr/>
        </p:nvSpPr>
        <p:spPr bwMode="auto">
          <a:xfrm>
            <a:off x="4937125" y="4837113"/>
            <a:ext cx="3106738" cy="184150"/>
          </a:xfrm>
          <a:prstGeom prst="rect">
            <a:avLst/>
          </a:prstGeom>
          <a:noFill/>
          <a:ln w="9525">
            <a:noFill/>
            <a:miter lim="800000"/>
            <a:headEnd/>
            <a:tailEnd/>
          </a:ln>
        </p:spPr>
        <p:txBody>
          <a:bodyPr wrap="none" lIns="92075" tIns="46038" rIns="92075" bIns="46038">
            <a:spAutoFit/>
          </a:bodyPr>
          <a:lstStyle/>
          <a:p>
            <a:pPr eaLnBrk="0" hangingPunct="0"/>
            <a:r>
              <a:rPr lang="en-US" sz="600">
                <a:solidFill>
                  <a:schemeClr val="bg1"/>
                </a:solidFill>
              </a:rPr>
              <a:t>National Security Information.  Unauthorized Disclosure Subject to Criminal Sanctions.</a:t>
            </a:r>
          </a:p>
        </p:txBody>
      </p:sp>
      <p:sp>
        <p:nvSpPr>
          <p:cNvPr id="2059" name="Rectangle 8"/>
          <p:cNvSpPr>
            <a:spLocks noChangeArrowheads="1"/>
          </p:cNvSpPr>
          <p:nvPr/>
        </p:nvSpPr>
        <p:spPr bwMode="auto">
          <a:xfrm>
            <a:off x="5318125" y="4937125"/>
            <a:ext cx="2452688" cy="457200"/>
          </a:xfrm>
          <a:prstGeom prst="rect">
            <a:avLst/>
          </a:prstGeom>
          <a:noFill/>
          <a:ln w="9525">
            <a:noFill/>
            <a:miter lim="800000"/>
            <a:headEnd/>
            <a:tailEnd/>
          </a:ln>
        </p:spPr>
        <p:txBody>
          <a:bodyPr wrap="none" lIns="92075" tIns="46038" rIns="92075" bIns="46038">
            <a:spAutoFit/>
          </a:bodyPr>
          <a:lstStyle/>
          <a:p>
            <a:pPr eaLnBrk="0" hangingPunct="0"/>
            <a:r>
              <a:rPr lang="en-US" sz="2400" b="1">
                <a:solidFill>
                  <a:schemeClr val="bg1"/>
                </a:solidFill>
              </a:rPr>
              <a:t>CONFIDENTIAL</a:t>
            </a:r>
          </a:p>
        </p:txBody>
      </p:sp>
      <p:graphicFrame>
        <p:nvGraphicFramePr>
          <p:cNvPr id="2050" name="Object 9"/>
          <p:cNvGraphicFramePr>
            <a:graphicFrameLocks noChangeAspect="1"/>
          </p:cNvGraphicFramePr>
          <p:nvPr/>
        </p:nvGraphicFramePr>
        <p:xfrm>
          <a:off x="4876800" y="1143000"/>
          <a:ext cx="3733800" cy="4724400"/>
        </p:xfrm>
        <a:graphic>
          <a:graphicData uri="http://schemas.openxmlformats.org/presentationml/2006/ole">
            <mc:AlternateContent xmlns:mc="http://schemas.openxmlformats.org/markup-compatibility/2006">
              <mc:Choice xmlns:v="urn:schemas-microsoft-com:vml" Requires="v">
                <p:oleObj spid="_x0000_s2068" name="Photo Editor Photo" r:id="rId4" imgW="4557155" imgH="5860288" progId="">
                  <p:embed/>
                </p:oleObj>
              </mc:Choice>
              <mc:Fallback>
                <p:oleObj name="Photo Editor Photo" r:id="rId4" imgW="4557155" imgH="5860288"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143000"/>
                        <a:ext cx="3733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0"/>
          <p:cNvGraphicFramePr>
            <a:graphicFrameLocks noChangeAspect="1"/>
          </p:cNvGraphicFramePr>
          <p:nvPr/>
        </p:nvGraphicFramePr>
        <p:xfrm>
          <a:off x="609600" y="1066800"/>
          <a:ext cx="3810000" cy="4724400"/>
        </p:xfrm>
        <a:graphic>
          <a:graphicData uri="http://schemas.openxmlformats.org/presentationml/2006/ole">
            <mc:AlternateContent xmlns:mc="http://schemas.openxmlformats.org/markup-compatibility/2006">
              <mc:Choice xmlns:v="urn:schemas-microsoft-com:vml" Requires="v">
                <p:oleObj spid="_x0000_s2069" name="Photo Editor Photo" r:id="rId6" imgW="4632381" imgH="5958095" progId="">
                  <p:embed/>
                </p:oleObj>
              </mc:Choice>
              <mc:Fallback>
                <p:oleObj name="Photo Editor Photo" r:id="rId6" imgW="4632381" imgH="5958095"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066800"/>
                        <a:ext cx="3810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F82CA9CD-ACB2-48F2-B73F-4CC889364424}"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66562" name="Rectangle 2"/>
          <p:cNvSpPr>
            <a:spLocks noChangeArrowheads="1"/>
          </p:cNvSpPr>
          <p:nvPr/>
        </p:nvSpPr>
        <p:spPr bwMode="auto">
          <a:xfrm>
            <a:off x="457200" y="609600"/>
            <a:ext cx="3895725" cy="500063"/>
          </a:xfrm>
          <a:prstGeom prst="rect">
            <a:avLst/>
          </a:prstGeom>
          <a:noFill/>
          <a:ln w="9525">
            <a:noFill/>
            <a:miter lim="800000"/>
            <a:headEnd/>
            <a:tailEnd/>
          </a:ln>
        </p:spPr>
        <p:txBody>
          <a:bodyPr wrap="none" lIns="90488" tIns="44450" rIns="90488" bIns="44450">
            <a:spAutoFit/>
          </a:bodyPr>
          <a:lstStyle/>
          <a:p>
            <a:pPr defTabSz="893763" eaLnBrk="0" hangingPunct="0"/>
            <a:r>
              <a:rPr lang="en-US" sz="2700" b="1" dirty="0">
                <a:solidFill>
                  <a:srgbClr val="BC3700"/>
                </a:solidFill>
              </a:rPr>
              <a:t>Classified Information</a:t>
            </a:r>
            <a:r>
              <a:rPr lang="en-US" sz="2700" b="1" dirty="0"/>
              <a:t>:</a:t>
            </a:r>
          </a:p>
        </p:txBody>
      </p:sp>
      <p:sp>
        <p:nvSpPr>
          <p:cNvPr id="66563" name="Rectangle 3"/>
          <p:cNvSpPr>
            <a:spLocks noChangeArrowheads="1"/>
          </p:cNvSpPr>
          <p:nvPr/>
        </p:nvSpPr>
        <p:spPr bwMode="auto">
          <a:xfrm>
            <a:off x="457200" y="2209800"/>
            <a:ext cx="8001000" cy="2921313"/>
          </a:xfrm>
          <a:prstGeom prst="rect">
            <a:avLst/>
          </a:prstGeom>
          <a:noFill/>
          <a:ln w="9525">
            <a:noFill/>
            <a:miter lim="800000"/>
            <a:headEnd/>
            <a:tailEnd/>
          </a:ln>
        </p:spPr>
        <p:txBody>
          <a:bodyPr wrap="square" lIns="90488" tIns="44450" rIns="90488" bIns="44450">
            <a:spAutoFit/>
          </a:bodyPr>
          <a:lstStyle/>
          <a:p>
            <a:pPr defTabSz="893763" eaLnBrk="0" hangingPunct="0">
              <a:buFont typeface="Wingdings" pitchFamily="2" charset="2"/>
              <a:buChar char="ü"/>
            </a:pPr>
            <a:r>
              <a:rPr lang="en-US" sz="2300" dirty="0">
                <a:solidFill>
                  <a:schemeClr val="bg1"/>
                </a:solidFill>
              </a:rPr>
              <a:t>Must never be left unattended.</a:t>
            </a:r>
          </a:p>
          <a:p>
            <a:pPr defTabSz="893763" eaLnBrk="0" hangingPunct="0">
              <a:buFont typeface="Wingdings" pitchFamily="2" charset="2"/>
              <a:buChar char="ü"/>
            </a:pPr>
            <a:r>
              <a:rPr lang="en-US" sz="2300" dirty="0">
                <a:solidFill>
                  <a:schemeClr val="bg1"/>
                </a:solidFill>
              </a:rPr>
              <a:t>Must never be discussed in public places.</a:t>
            </a:r>
          </a:p>
          <a:p>
            <a:pPr defTabSz="893763" eaLnBrk="0" hangingPunct="0">
              <a:buFont typeface="Wingdings" pitchFamily="2" charset="2"/>
              <a:buChar char="ü"/>
            </a:pPr>
            <a:r>
              <a:rPr lang="en-US" sz="2300" dirty="0">
                <a:solidFill>
                  <a:schemeClr val="bg1"/>
                </a:solidFill>
              </a:rPr>
              <a:t>Must be discussed on secure telephones or sent via secure faxes.</a:t>
            </a:r>
          </a:p>
          <a:p>
            <a:pPr defTabSz="893763" eaLnBrk="0" hangingPunct="0">
              <a:buFont typeface="Wingdings" pitchFamily="2" charset="2"/>
              <a:buChar char="ü"/>
            </a:pPr>
            <a:r>
              <a:rPr lang="en-US" sz="2300" dirty="0">
                <a:solidFill>
                  <a:schemeClr val="bg1"/>
                </a:solidFill>
              </a:rPr>
              <a:t>Must be under the control of an authorized person.</a:t>
            </a:r>
          </a:p>
          <a:p>
            <a:pPr defTabSz="893763" eaLnBrk="0" hangingPunct="0">
              <a:buFont typeface="Wingdings" pitchFamily="2" charset="2"/>
              <a:buChar char="ü"/>
            </a:pPr>
            <a:r>
              <a:rPr lang="en-US" sz="2300" dirty="0">
                <a:solidFill>
                  <a:schemeClr val="bg1"/>
                </a:solidFill>
              </a:rPr>
              <a:t>Stored in an approved storage container.</a:t>
            </a:r>
          </a:p>
          <a:p>
            <a:pPr defTabSz="893763" eaLnBrk="0" hangingPunct="0">
              <a:buFont typeface="Wingdings" pitchFamily="2" charset="2"/>
              <a:buChar char="ü"/>
            </a:pPr>
            <a:r>
              <a:rPr lang="en-US" sz="2300" dirty="0">
                <a:solidFill>
                  <a:schemeClr val="bg1"/>
                </a:solidFill>
              </a:rPr>
              <a:t>Never be processed on your computer unless approved by the U.S. Government.</a:t>
            </a:r>
          </a:p>
        </p:txBody>
      </p:sp>
      <p:sp>
        <p:nvSpPr>
          <p:cNvPr id="24581" name="Rectangle 4"/>
          <p:cNvSpPr>
            <a:spLocks noChangeArrowheads="1"/>
          </p:cNvSpPr>
          <p:nvPr/>
        </p:nvSpPr>
        <p:spPr bwMode="auto">
          <a:xfrm>
            <a:off x="7605713" y="6505575"/>
            <a:ext cx="2265362" cy="195263"/>
          </a:xfrm>
          <a:prstGeom prst="rect">
            <a:avLst/>
          </a:prstGeom>
          <a:noFill/>
          <a:ln w="9525">
            <a:noFill/>
            <a:miter lim="800000"/>
            <a:headEnd/>
            <a:tailEnd/>
          </a:ln>
        </p:spPr>
        <p:txBody>
          <a:bodyPr lIns="90488" tIns="44450" rIns="90488" bIns="44450">
            <a:spAutoFit/>
          </a:bodyPr>
          <a:lstStyle/>
          <a:p>
            <a:pPr defTabSz="893763" eaLnBrk="0" hangingPunct="0"/>
            <a:r>
              <a:rPr lang="en-US" sz="700" b="1"/>
              <a:t> </a:t>
            </a:r>
          </a:p>
        </p:txBody>
      </p:sp>
      <p:sp>
        <p:nvSpPr>
          <p:cNvPr id="24582" name="Text Box 5"/>
          <p:cNvSpPr txBox="1">
            <a:spLocks noChangeArrowheads="1"/>
          </p:cNvSpPr>
          <p:nvPr/>
        </p:nvSpPr>
        <p:spPr bwMode="auto">
          <a:xfrm>
            <a:off x="533400" y="6400800"/>
            <a:ext cx="5029200" cy="457200"/>
          </a:xfrm>
          <a:prstGeom prst="rect">
            <a:avLst/>
          </a:prstGeom>
          <a:noFill/>
          <a:ln w="12700">
            <a:noFill/>
            <a:miter lim="800000"/>
            <a:headEnd type="none" w="sm" len="sm"/>
            <a:tailEnd type="none" w="sm" len="sm"/>
          </a:ln>
        </p:spPr>
        <p:txBody>
          <a:bodyPr>
            <a:spAutoFit/>
          </a:bodyPr>
          <a:lstStyle/>
          <a:p>
            <a:pPr eaLnBrk="0" hangingPunct="0"/>
            <a:endParaRPr lang="en-US" sz="2400"/>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0-#ppt_w/2"/>
                                          </p:val>
                                        </p:tav>
                                        <p:tav tm="100000">
                                          <p:val>
                                            <p:strVal val="#ppt_x"/>
                                          </p:val>
                                        </p:tav>
                                      </p:tavLst>
                                    </p:anim>
                                    <p:anim calcmode="lin" valueType="num">
                                      <p:cBhvr additive="base">
                                        <p:cTn id="8" dur="500" fill="hold"/>
                                        <p:tgtEl>
                                          <p:spTgt spid="665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300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dissolve">
                                      <p:cBhvr>
                                        <p:cTn id="12" dur="500"/>
                                        <p:tgtEl>
                                          <p:spTgt spid="66563">
                                            <p:txEl>
                                              <p:pRg st="0" end="0"/>
                                            </p:txEl>
                                          </p:spTgt>
                                        </p:tgtEl>
                                      </p:cBhvr>
                                    </p:animEffect>
                                  </p:childTnLst>
                                </p:cTn>
                              </p:par>
                            </p:childTnLst>
                          </p:cTn>
                        </p:par>
                        <p:par>
                          <p:cTn id="13" fill="hold">
                            <p:stCondLst>
                              <p:cond delay="4000"/>
                            </p:stCondLst>
                            <p:childTnLst>
                              <p:par>
                                <p:cTn id="14" presetID="9" presetClass="entr" presetSubtype="0" fill="hold" grpId="0" nodeType="afterEffect">
                                  <p:stCondLst>
                                    <p:cond delay="3000"/>
                                  </p:stCondLst>
                                  <p:childTnLst>
                                    <p:set>
                                      <p:cBhvr>
                                        <p:cTn id="15" dur="1" fill="hold">
                                          <p:stCondLst>
                                            <p:cond delay="0"/>
                                          </p:stCondLst>
                                        </p:cTn>
                                        <p:tgtEl>
                                          <p:spTgt spid="66563">
                                            <p:txEl>
                                              <p:pRg st="1" end="1"/>
                                            </p:txEl>
                                          </p:spTgt>
                                        </p:tgtEl>
                                        <p:attrNameLst>
                                          <p:attrName>style.visibility</p:attrName>
                                        </p:attrNameLst>
                                      </p:cBhvr>
                                      <p:to>
                                        <p:strVal val="visible"/>
                                      </p:to>
                                    </p:set>
                                    <p:animEffect transition="in" filter="dissolve">
                                      <p:cBhvr>
                                        <p:cTn id="16" dur="500"/>
                                        <p:tgtEl>
                                          <p:spTgt spid="66563">
                                            <p:txEl>
                                              <p:pRg st="1" end="1"/>
                                            </p:txEl>
                                          </p:spTgt>
                                        </p:tgtEl>
                                      </p:cBhvr>
                                    </p:animEffect>
                                  </p:childTnLst>
                                </p:cTn>
                              </p:par>
                            </p:childTnLst>
                          </p:cTn>
                        </p:par>
                        <p:par>
                          <p:cTn id="17" fill="hold">
                            <p:stCondLst>
                              <p:cond delay="7500"/>
                            </p:stCondLst>
                            <p:childTnLst>
                              <p:par>
                                <p:cTn id="18" presetID="9" presetClass="entr" presetSubtype="0" fill="hold" grpId="0" nodeType="afterEffect">
                                  <p:stCondLst>
                                    <p:cond delay="3000"/>
                                  </p:stCondLst>
                                  <p:childTnLst>
                                    <p:set>
                                      <p:cBhvr>
                                        <p:cTn id="19" dur="1" fill="hold">
                                          <p:stCondLst>
                                            <p:cond delay="0"/>
                                          </p:stCondLst>
                                        </p:cTn>
                                        <p:tgtEl>
                                          <p:spTgt spid="66563">
                                            <p:txEl>
                                              <p:pRg st="2" end="2"/>
                                            </p:txEl>
                                          </p:spTgt>
                                        </p:tgtEl>
                                        <p:attrNameLst>
                                          <p:attrName>style.visibility</p:attrName>
                                        </p:attrNameLst>
                                      </p:cBhvr>
                                      <p:to>
                                        <p:strVal val="visible"/>
                                      </p:to>
                                    </p:set>
                                    <p:animEffect transition="in" filter="dissolve">
                                      <p:cBhvr>
                                        <p:cTn id="20" dur="500"/>
                                        <p:tgtEl>
                                          <p:spTgt spid="66563">
                                            <p:txEl>
                                              <p:pRg st="2" end="2"/>
                                            </p:txEl>
                                          </p:spTgt>
                                        </p:tgtEl>
                                      </p:cBhvr>
                                    </p:animEffect>
                                  </p:childTnLst>
                                </p:cTn>
                              </p:par>
                            </p:childTnLst>
                          </p:cTn>
                        </p:par>
                        <p:par>
                          <p:cTn id="21" fill="hold">
                            <p:stCondLst>
                              <p:cond delay="11000"/>
                            </p:stCondLst>
                            <p:childTnLst>
                              <p:par>
                                <p:cTn id="22" presetID="9" presetClass="entr" presetSubtype="0" fill="hold" grpId="0" nodeType="afterEffect">
                                  <p:stCondLst>
                                    <p:cond delay="3000"/>
                                  </p:stCondLst>
                                  <p:childTnLst>
                                    <p:set>
                                      <p:cBhvr>
                                        <p:cTn id="23" dur="1" fill="hold">
                                          <p:stCondLst>
                                            <p:cond delay="0"/>
                                          </p:stCondLst>
                                        </p:cTn>
                                        <p:tgtEl>
                                          <p:spTgt spid="66563">
                                            <p:txEl>
                                              <p:pRg st="3" end="3"/>
                                            </p:txEl>
                                          </p:spTgt>
                                        </p:tgtEl>
                                        <p:attrNameLst>
                                          <p:attrName>style.visibility</p:attrName>
                                        </p:attrNameLst>
                                      </p:cBhvr>
                                      <p:to>
                                        <p:strVal val="visible"/>
                                      </p:to>
                                    </p:set>
                                    <p:animEffect transition="in" filter="dissolve">
                                      <p:cBhvr>
                                        <p:cTn id="24" dur="500"/>
                                        <p:tgtEl>
                                          <p:spTgt spid="66563">
                                            <p:txEl>
                                              <p:pRg st="3" end="3"/>
                                            </p:txEl>
                                          </p:spTgt>
                                        </p:tgtEl>
                                      </p:cBhvr>
                                    </p:animEffect>
                                  </p:childTnLst>
                                </p:cTn>
                              </p:par>
                            </p:childTnLst>
                          </p:cTn>
                        </p:par>
                        <p:par>
                          <p:cTn id="25" fill="hold">
                            <p:stCondLst>
                              <p:cond delay="14500"/>
                            </p:stCondLst>
                            <p:childTnLst>
                              <p:par>
                                <p:cTn id="26" presetID="9" presetClass="entr" presetSubtype="0" fill="hold" grpId="0" nodeType="afterEffect">
                                  <p:stCondLst>
                                    <p:cond delay="3000"/>
                                  </p:stCondLst>
                                  <p:childTnLst>
                                    <p:set>
                                      <p:cBhvr>
                                        <p:cTn id="27" dur="1" fill="hold">
                                          <p:stCondLst>
                                            <p:cond delay="0"/>
                                          </p:stCondLst>
                                        </p:cTn>
                                        <p:tgtEl>
                                          <p:spTgt spid="66563">
                                            <p:txEl>
                                              <p:pRg st="4" end="4"/>
                                            </p:txEl>
                                          </p:spTgt>
                                        </p:tgtEl>
                                        <p:attrNameLst>
                                          <p:attrName>style.visibility</p:attrName>
                                        </p:attrNameLst>
                                      </p:cBhvr>
                                      <p:to>
                                        <p:strVal val="visible"/>
                                      </p:to>
                                    </p:set>
                                    <p:animEffect transition="in" filter="dissolve">
                                      <p:cBhvr>
                                        <p:cTn id="28" dur="500"/>
                                        <p:tgtEl>
                                          <p:spTgt spid="66563">
                                            <p:txEl>
                                              <p:pRg st="4" end="4"/>
                                            </p:txEl>
                                          </p:spTgt>
                                        </p:tgtEl>
                                      </p:cBhvr>
                                    </p:animEffect>
                                  </p:childTnLst>
                                </p:cTn>
                              </p:par>
                            </p:childTnLst>
                          </p:cTn>
                        </p:par>
                        <p:par>
                          <p:cTn id="29" fill="hold">
                            <p:stCondLst>
                              <p:cond delay="18000"/>
                            </p:stCondLst>
                            <p:childTnLst>
                              <p:par>
                                <p:cTn id="30" presetID="9" presetClass="entr" presetSubtype="0" fill="hold" grpId="0" nodeType="afterEffect">
                                  <p:stCondLst>
                                    <p:cond delay="300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dissolve">
                                      <p:cBhvr>
                                        <p:cTn id="32" dur="5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build="p" autoUpdateAnimBg="0" advAuto="3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AAB6561D-0CDB-4E49-AC16-44D2B394CE00}"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25603" name="Rectangle 2"/>
          <p:cNvSpPr>
            <a:spLocks noChangeArrowheads="1"/>
          </p:cNvSpPr>
          <p:nvPr/>
        </p:nvSpPr>
        <p:spPr bwMode="auto">
          <a:xfrm>
            <a:off x="457200" y="2438400"/>
            <a:ext cx="8153400" cy="762196"/>
          </a:xfrm>
          <a:prstGeom prst="rect">
            <a:avLst/>
          </a:prstGeom>
          <a:noFill/>
          <a:ln w="9525">
            <a:noFill/>
            <a:miter lim="800000"/>
            <a:headEnd/>
            <a:tailEnd/>
          </a:ln>
        </p:spPr>
        <p:txBody>
          <a:bodyPr wrap="square" lIns="90488" tIns="44450" rIns="90488" bIns="44450">
            <a:spAutoFit/>
          </a:bodyPr>
          <a:lstStyle/>
          <a:p>
            <a:pPr defTabSz="893763" eaLnBrk="0" hangingPunct="0">
              <a:lnSpc>
                <a:spcPct val="114000"/>
              </a:lnSpc>
            </a:pPr>
            <a:r>
              <a:rPr lang="en-US" sz="2000" dirty="0">
                <a:solidFill>
                  <a:schemeClr val="bg1"/>
                </a:solidFill>
              </a:rPr>
              <a:t>It is </a:t>
            </a:r>
            <a:r>
              <a:rPr lang="en-US" sz="2000" b="1" u="sng" dirty="0">
                <a:solidFill>
                  <a:schemeClr val="bg1"/>
                </a:solidFill>
              </a:rPr>
              <a:t>your personal responsibility</a:t>
            </a:r>
            <a:r>
              <a:rPr lang="en-US" sz="2000" b="1" dirty="0">
                <a:solidFill>
                  <a:schemeClr val="bg1"/>
                </a:solidFill>
              </a:rPr>
              <a:t> </a:t>
            </a:r>
            <a:r>
              <a:rPr lang="en-US" sz="2000" dirty="0">
                <a:solidFill>
                  <a:schemeClr val="bg1"/>
                </a:solidFill>
              </a:rPr>
              <a:t>to know that the </a:t>
            </a:r>
            <a:r>
              <a:rPr lang="en-US" sz="2000" dirty="0" smtClean="0">
                <a:solidFill>
                  <a:schemeClr val="bg1"/>
                </a:solidFill>
              </a:rPr>
              <a:t>person you </a:t>
            </a:r>
            <a:r>
              <a:rPr lang="en-US" sz="2000" dirty="0">
                <a:solidFill>
                  <a:schemeClr val="bg1"/>
                </a:solidFill>
              </a:rPr>
              <a:t>are dealing with is </a:t>
            </a:r>
            <a:r>
              <a:rPr lang="en-US" sz="2000" b="1" u="sng" dirty="0">
                <a:solidFill>
                  <a:schemeClr val="bg1"/>
                </a:solidFill>
              </a:rPr>
              <a:t>both properly cleared</a:t>
            </a:r>
            <a:r>
              <a:rPr lang="en-US" sz="2000" b="1" dirty="0">
                <a:solidFill>
                  <a:schemeClr val="bg1"/>
                </a:solidFill>
              </a:rPr>
              <a:t> and </a:t>
            </a:r>
            <a:r>
              <a:rPr lang="en-US" sz="2000" b="1" dirty="0" smtClean="0">
                <a:solidFill>
                  <a:schemeClr val="bg1"/>
                </a:solidFill>
              </a:rPr>
              <a:t>has </a:t>
            </a:r>
            <a:r>
              <a:rPr lang="en-US" sz="2000" b="1" dirty="0">
                <a:solidFill>
                  <a:schemeClr val="bg1"/>
                </a:solidFill>
              </a:rPr>
              <a:t>a </a:t>
            </a:r>
            <a:r>
              <a:rPr lang="en-US" sz="2000" b="1" u="sng" dirty="0">
                <a:solidFill>
                  <a:schemeClr val="bg1"/>
                </a:solidFill>
              </a:rPr>
              <a:t>need to know</a:t>
            </a:r>
            <a:r>
              <a:rPr lang="en-US" sz="2000" b="1" dirty="0">
                <a:solidFill>
                  <a:schemeClr val="bg1"/>
                </a:solidFill>
              </a:rPr>
              <a:t>.</a:t>
            </a:r>
          </a:p>
        </p:txBody>
      </p:sp>
      <p:sp>
        <p:nvSpPr>
          <p:cNvPr id="25604" name="Rectangle 3"/>
          <p:cNvSpPr>
            <a:spLocks noChangeArrowheads="1"/>
          </p:cNvSpPr>
          <p:nvPr/>
        </p:nvSpPr>
        <p:spPr bwMode="auto">
          <a:xfrm>
            <a:off x="457200" y="3657600"/>
            <a:ext cx="8153400" cy="791499"/>
          </a:xfrm>
          <a:prstGeom prst="rect">
            <a:avLst/>
          </a:prstGeom>
          <a:noFill/>
          <a:ln w="9525">
            <a:noFill/>
            <a:miter lim="800000"/>
            <a:headEnd/>
            <a:tailEnd/>
          </a:ln>
        </p:spPr>
        <p:txBody>
          <a:bodyPr wrap="square" lIns="90488" tIns="44450" rIns="90488" bIns="44450">
            <a:spAutoFit/>
          </a:bodyPr>
          <a:lstStyle/>
          <a:p>
            <a:pPr defTabSz="893763" eaLnBrk="0" hangingPunct="0">
              <a:lnSpc>
                <a:spcPct val="114000"/>
              </a:lnSpc>
            </a:pPr>
            <a:r>
              <a:rPr lang="en-US" sz="2000" dirty="0">
                <a:solidFill>
                  <a:schemeClr val="bg1"/>
                </a:solidFill>
              </a:rPr>
              <a:t>You must </a:t>
            </a:r>
            <a:r>
              <a:rPr lang="en-US" sz="2000" b="1" u="sng" dirty="0">
                <a:solidFill>
                  <a:schemeClr val="bg1"/>
                </a:solidFill>
              </a:rPr>
              <a:t>never reveal or discuss classified</a:t>
            </a:r>
            <a:r>
              <a:rPr lang="en-US" sz="2000" b="1" dirty="0">
                <a:solidFill>
                  <a:schemeClr val="bg1"/>
                </a:solidFill>
              </a:rPr>
              <a:t> </a:t>
            </a:r>
            <a:r>
              <a:rPr lang="en-US" sz="2000" dirty="0" smtClean="0">
                <a:solidFill>
                  <a:schemeClr val="bg1"/>
                </a:solidFill>
              </a:rPr>
              <a:t>information with </a:t>
            </a:r>
            <a:r>
              <a:rPr lang="en-US" sz="2000" dirty="0">
                <a:solidFill>
                  <a:schemeClr val="bg1"/>
                </a:solidFill>
              </a:rPr>
              <a:t>anyone other than those that are </a:t>
            </a:r>
            <a:r>
              <a:rPr lang="en-US" sz="2000" b="1" dirty="0">
                <a:solidFill>
                  <a:schemeClr val="bg1"/>
                </a:solidFill>
              </a:rPr>
              <a:t>properly cleared </a:t>
            </a:r>
            <a:r>
              <a:rPr lang="en-US" sz="2000" b="1" dirty="0" smtClean="0">
                <a:solidFill>
                  <a:schemeClr val="bg1"/>
                </a:solidFill>
              </a:rPr>
              <a:t>and have </a:t>
            </a:r>
            <a:r>
              <a:rPr lang="en-US" sz="2000" b="1" dirty="0">
                <a:solidFill>
                  <a:schemeClr val="bg1"/>
                </a:solidFill>
              </a:rPr>
              <a:t>a need to know</a:t>
            </a:r>
            <a:r>
              <a:rPr lang="en-US" sz="2000" dirty="0">
                <a:solidFill>
                  <a:schemeClr val="bg1"/>
                </a:solidFill>
              </a:rPr>
              <a:t>.</a:t>
            </a:r>
          </a:p>
        </p:txBody>
      </p:sp>
      <p:sp>
        <p:nvSpPr>
          <p:cNvPr id="25605" name="Text Box 5"/>
          <p:cNvSpPr txBox="1">
            <a:spLocks noChangeArrowheads="1"/>
          </p:cNvSpPr>
          <p:nvPr/>
        </p:nvSpPr>
        <p:spPr bwMode="auto">
          <a:xfrm>
            <a:off x="228600" y="685800"/>
            <a:ext cx="6324600" cy="363538"/>
          </a:xfrm>
          <a:prstGeom prst="rect">
            <a:avLst/>
          </a:prstGeom>
          <a:noFill/>
          <a:ln w="9525" algn="ctr">
            <a:noFill/>
            <a:miter lim="800000"/>
            <a:headEnd/>
            <a:tailEnd/>
          </a:ln>
        </p:spPr>
        <p:txBody>
          <a:bodyPr lIns="90488" tIns="44450" rIns="90488" bIns="44450">
            <a:spAutoFit/>
          </a:bodyPr>
          <a:lstStyle/>
          <a:p>
            <a:pPr defTabSz="863600" eaLnBrk="0" hangingPunct="0">
              <a:lnSpc>
                <a:spcPct val="90000"/>
              </a:lnSpc>
              <a:spcBef>
                <a:spcPct val="50000"/>
              </a:spcBef>
              <a:buSzPct val="100000"/>
              <a:tabLst>
                <a:tab pos="800100" algn="l"/>
              </a:tabLst>
            </a:pPr>
            <a:r>
              <a:rPr lang="en-US" sz="2000" b="1" dirty="0">
                <a:cs typeface="Times New Roman" pitchFamily="18" charset="0"/>
              </a:rPr>
              <a:t>Discussing Classified Information</a:t>
            </a:r>
          </a:p>
        </p:txBody>
      </p:sp>
    </p:spTree>
  </p:cSld>
  <p:clrMapOvr>
    <a:masterClrMapping/>
  </p:clrMapOvr>
  <p:transition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78037B7C-AC60-496A-9BF0-17BF03CCA18A}"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87042" name="Rectangle 2"/>
          <p:cNvSpPr>
            <a:spLocks noChangeArrowheads="1"/>
          </p:cNvSpPr>
          <p:nvPr/>
        </p:nvSpPr>
        <p:spPr bwMode="auto">
          <a:xfrm>
            <a:off x="533400" y="2286000"/>
            <a:ext cx="7543800" cy="3161508"/>
          </a:xfrm>
          <a:prstGeom prst="rect">
            <a:avLst/>
          </a:prstGeom>
          <a:noFill/>
          <a:ln w="9525">
            <a:noFill/>
            <a:miter lim="800000"/>
            <a:headEnd/>
            <a:tailEnd/>
          </a:ln>
        </p:spPr>
        <p:txBody>
          <a:bodyPr wrap="square" lIns="92075" tIns="46038" rIns="92075" bIns="46038">
            <a:spAutoFit/>
          </a:bodyPr>
          <a:lstStyle/>
          <a:p>
            <a:pPr eaLnBrk="0" hangingPunct="0">
              <a:lnSpc>
                <a:spcPct val="114000"/>
              </a:lnSpc>
            </a:pPr>
            <a:r>
              <a:rPr lang="en-US" sz="2000" b="1" dirty="0">
                <a:solidFill>
                  <a:schemeClr val="bg1"/>
                </a:solidFill>
              </a:rPr>
              <a:t>Loss, compromise, (or suspected loss or compromise) of classified or proprietary information, </a:t>
            </a:r>
          </a:p>
          <a:p>
            <a:pPr eaLnBrk="0" hangingPunct="0">
              <a:lnSpc>
                <a:spcPct val="114000"/>
              </a:lnSpc>
            </a:pPr>
            <a:endParaRPr lang="en-US" sz="2000" b="1" dirty="0">
              <a:solidFill>
                <a:schemeClr val="bg1"/>
              </a:solidFill>
            </a:endParaRPr>
          </a:p>
          <a:p>
            <a:pPr eaLnBrk="0" hangingPunct="0">
              <a:lnSpc>
                <a:spcPct val="114000"/>
              </a:lnSpc>
            </a:pPr>
            <a:r>
              <a:rPr lang="en-US" sz="2000" b="1" dirty="0">
                <a:solidFill>
                  <a:schemeClr val="bg1"/>
                </a:solidFill>
              </a:rPr>
              <a:t>This includes evidence of tampering with a container </a:t>
            </a:r>
          </a:p>
          <a:p>
            <a:pPr eaLnBrk="0" hangingPunct="0">
              <a:lnSpc>
                <a:spcPct val="114000"/>
              </a:lnSpc>
            </a:pPr>
            <a:r>
              <a:rPr lang="en-US" sz="2000" b="1" dirty="0">
                <a:solidFill>
                  <a:schemeClr val="bg1"/>
                </a:solidFill>
              </a:rPr>
              <a:t>used for storage of classified information.</a:t>
            </a:r>
          </a:p>
          <a:p>
            <a:pPr eaLnBrk="0" hangingPunct="0">
              <a:lnSpc>
                <a:spcPct val="114000"/>
              </a:lnSpc>
            </a:pPr>
            <a:endParaRPr lang="en-US" sz="2000" b="1" dirty="0">
              <a:solidFill>
                <a:schemeClr val="bg1"/>
              </a:solidFill>
            </a:endParaRPr>
          </a:p>
          <a:p>
            <a:pPr>
              <a:lnSpc>
                <a:spcPct val="114000"/>
              </a:lnSpc>
            </a:pPr>
            <a:r>
              <a:rPr lang="en-US" sz="2000" b="1" dirty="0">
                <a:solidFill>
                  <a:schemeClr val="bg1"/>
                </a:solidFill>
              </a:rPr>
              <a:t>If you find an unlocked security container which is unguarded or left unlocked after-hours.</a:t>
            </a:r>
          </a:p>
          <a:p>
            <a:pPr eaLnBrk="0" hangingPunct="0">
              <a:lnSpc>
                <a:spcPct val="85000"/>
              </a:lnSpc>
            </a:pPr>
            <a:endParaRPr lang="en-US" sz="2000" dirty="0">
              <a:solidFill>
                <a:schemeClr val="bg1"/>
              </a:solidFill>
            </a:endParaRPr>
          </a:p>
        </p:txBody>
      </p:sp>
      <p:sp>
        <p:nvSpPr>
          <p:cNvPr id="26628" name="Text Box 3"/>
          <p:cNvSpPr txBox="1">
            <a:spLocks noChangeArrowheads="1"/>
          </p:cNvSpPr>
          <p:nvPr/>
        </p:nvSpPr>
        <p:spPr bwMode="auto">
          <a:xfrm>
            <a:off x="304800" y="482600"/>
            <a:ext cx="4876800" cy="701675"/>
          </a:xfrm>
          <a:prstGeom prst="rect">
            <a:avLst/>
          </a:prstGeom>
          <a:noFill/>
          <a:ln w="12700">
            <a:noFill/>
            <a:miter lim="800000"/>
            <a:headEnd type="none" w="sm" len="sm"/>
            <a:tailEnd type="none" w="sm" len="sm"/>
          </a:ln>
        </p:spPr>
        <p:txBody>
          <a:bodyPr>
            <a:spAutoFit/>
          </a:bodyPr>
          <a:lstStyle/>
          <a:p>
            <a:pPr eaLnBrk="0" hangingPunct="0"/>
            <a:r>
              <a:rPr lang="en-US" sz="4000" b="1" dirty="0"/>
              <a:t>You must report…</a:t>
            </a:r>
            <a:endParaRPr lang="en-US" sz="2400" dirty="0"/>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A50D71EA-A735-4EE9-985E-80BDCCD35C2C}"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
        <p:nvSpPr>
          <p:cNvPr id="91138" name="Rectangle 2"/>
          <p:cNvSpPr>
            <a:spLocks noChangeArrowheads="1"/>
          </p:cNvSpPr>
          <p:nvPr/>
        </p:nvSpPr>
        <p:spPr bwMode="auto">
          <a:xfrm>
            <a:off x="914400" y="2057400"/>
            <a:ext cx="7772400" cy="2555188"/>
          </a:xfrm>
          <a:prstGeom prst="rect">
            <a:avLst/>
          </a:prstGeom>
          <a:noFill/>
          <a:ln w="9525">
            <a:noFill/>
            <a:miter lim="800000"/>
            <a:headEnd/>
            <a:tailEnd/>
          </a:ln>
        </p:spPr>
        <p:txBody>
          <a:bodyPr wrap="square" lIns="92075" tIns="46038" rIns="92075" bIns="46038">
            <a:spAutoFit/>
          </a:bodyPr>
          <a:lstStyle/>
          <a:p>
            <a:pPr eaLnBrk="0" hangingPunct="0"/>
            <a:r>
              <a:rPr lang="en-US" sz="2000" b="1" dirty="0">
                <a:solidFill>
                  <a:schemeClr val="bg1"/>
                </a:solidFill>
              </a:rPr>
              <a:t>If a member of your immediate family (or your spouses immediate family) takes up residence outside the United States, or if you acquire relatives (through marriage) who are  residents or citizens of a foreign country.</a:t>
            </a:r>
          </a:p>
          <a:p>
            <a:pPr eaLnBrk="0" hangingPunct="0"/>
            <a:endParaRPr lang="en-US" sz="2000" b="1" dirty="0">
              <a:solidFill>
                <a:schemeClr val="bg1"/>
              </a:solidFill>
            </a:endParaRPr>
          </a:p>
          <a:p>
            <a:pPr eaLnBrk="0" hangingPunct="0"/>
            <a:r>
              <a:rPr lang="en-US" sz="2000" b="1" dirty="0">
                <a:solidFill>
                  <a:schemeClr val="bg1"/>
                </a:solidFill>
              </a:rPr>
              <a:t>				Immediately report any</a:t>
            </a:r>
          </a:p>
          <a:p>
            <a:pPr eaLnBrk="0" hangingPunct="0"/>
            <a:r>
              <a:rPr lang="en-US" sz="2000" b="1" dirty="0">
                <a:solidFill>
                  <a:schemeClr val="bg1"/>
                </a:solidFill>
              </a:rPr>
              <a:t>				employment  by a foreign</a:t>
            </a:r>
          </a:p>
          <a:p>
            <a:pPr eaLnBrk="0" hangingPunct="0"/>
            <a:r>
              <a:rPr lang="en-US" sz="2000" b="1" dirty="0">
                <a:solidFill>
                  <a:schemeClr val="bg1"/>
                </a:solidFill>
              </a:rPr>
              <a:t>				interest.</a:t>
            </a:r>
          </a:p>
        </p:txBody>
      </p:sp>
      <p:sp>
        <p:nvSpPr>
          <p:cNvPr id="27652" name="Text Box 3"/>
          <p:cNvSpPr txBox="1">
            <a:spLocks noChangeArrowheads="1"/>
          </p:cNvSpPr>
          <p:nvPr/>
        </p:nvSpPr>
        <p:spPr bwMode="auto">
          <a:xfrm>
            <a:off x="242629" y="501650"/>
            <a:ext cx="4724400" cy="701675"/>
          </a:xfrm>
          <a:prstGeom prst="rect">
            <a:avLst/>
          </a:prstGeom>
          <a:noFill/>
          <a:ln w="12700">
            <a:noFill/>
            <a:miter lim="800000"/>
            <a:headEnd type="none" w="sm" len="sm"/>
            <a:tailEnd type="none" w="sm" len="sm"/>
          </a:ln>
        </p:spPr>
        <p:txBody>
          <a:bodyPr>
            <a:spAutoFit/>
          </a:bodyPr>
          <a:lstStyle/>
          <a:p>
            <a:pPr eaLnBrk="0" hangingPunct="0"/>
            <a:r>
              <a:rPr lang="en-US" sz="4000" b="1" dirty="0"/>
              <a:t>You must report…</a:t>
            </a:r>
            <a:endParaRPr lang="en-US" sz="2400" dirty="0"/>
          </a:p>
        </p:txBody>
      </p:sp>
      <p:sp>
        <p:nvSpPr>
          <p:cNvPr id="27653" name="Rectangle 5"/>
          <p:cNvSpPr>
            <a:spLocks noChangeArrowheads="1"/>
          </p:cNvSpPr>
          <p:nvPr/>
        </p:nvSpPr>
        <p:spPr bwMode="auto">
          <a:xfrm>
            <a:off x="1588" y="2379663"/>
            <a:ext cx="9144000" cy="0"/>
          </a:xfrm>
          <a:prstGeom prst="rect">
            <a:avLst/>
          </a:prstGeom>
          <a:noFill/>
          <a:ln w="12700">
            <a:noFill/>
            <a:miter lim="800000"/>
            <a:headEnd type="none" w="sm" len="sm"/>
            <a:tailEnd type="none" w="sm" len="sm"/>
          </a:ln>
        </p:spPr>
        <p:txBody>
          <a:bodyPr>
            <a:spAutoFit/>
          </a:bodyPr>
          <a:lstStyle/>
          <a:p>
            <a:endParaRPr lang="en-US"/>
          </a:p>
        </p:txBody>
      </p:sp>
      <p:sp>
        <p:nvSpPr>
          <p:cNvPr id="27654" name="Text Box 7"/>
          <p:cNvSpPr txBox="1">
            <a:spLocks noChangeArrowheads="1"/>
          </p:cNvSpPr>
          <p:nvPr/>
        </p:nvSpPr>
        <p:spPr bwMode="auto">
          <a:xfrm rot="19971425">
            <a:off x="214570" y="4378393"/>
            <a:ext cx="4419600" cy="1066800"/>
          </a:xfrm>
          <a:prstGeom prst="rect">
            <a:avLst/>
          </a:prstGeom>
          <a:noFill/>
          <a:ln w="9525" algn="ctr">
            <a:noFill/>
            <a:miter lim="800000"/>
            <a:headEnd/>
            <a:tailEnd/>
          </a:ln>
        </p:spPr>
        <p:txBody>
          <a:bodyPr lIns="90488" tIns="44450" rIns="90488" bIns="44450">
            <a:spAutoFit/>
          </a:bodyPr>
          <a:lstStyle/>
          <a:p>
            <a:pPr algn="ctr" eaLnBrk="0" hangingPunct="0">
              <a:spcBef>
                <a:spcPct val="50000"/>
              </a:spcBef>
            </a:pPr>
            <a:r>
              <a:rPr lang="en-US" sz="1600" b="1" dirty="0">
                <a:solidFill>
                  <a:srgbClr val="BC3700"/>
                </a:solidFill>
                <a:latin typeface="Verdana" pitchFamily="34" charset="0"/>
              </a:rPr>
              <a:t>PERSONNEL HOLDING TS/SCI MAY HAVE ADDITIONAL REPORTING REQUIREMENTS.  CHECK WITH YOUR GOVERNMENT CLIENT OR FSO.</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ppt_w</p:attrName>
                                        </p:attrNameLst>
                                      </p:cBhvr>
                                      <p:tavLst>
                                        <p:tav tm="0">
                                          <p:val>
                                            <p:fltVal val="0"/>
                                          </p:val>
                                        </p:tav>
                                        <p:tav tm="100000">
                                          <p:val>
                                            <p:strVal val="#ppt_w"/>
                                          </p:val>
                                        </p:tav>
                                      </p:tavLst>
                                    </p:anim>
                                    <p:anim calcmode="lin" valueType="num">
                                      <p:cBhvr>
                                        <p:cTn id="8" dur="1000" fill="hold"/>
                                        <p:tgtEl>
                                          <p:spTgt spid="91138"/>
                                        </p:tgtEl>
                                        <p:attrNameLst>
                                          <p:attrName>ppt_h</p:attrName>
                                        </p:attrNameLst>
                                      </p:cBhvr>
                                      <p:tavLst>
                                        <p:tav tm="0">
                                          <p:val>
                                            <p:fltVal val="0"/>
                                          </p:val>
                                        </p:tav>
                                        <p:tav tm="100000">
                                          <p:val>
                                            <p:strVal val="#ppt_h"/>
                                          </p:val>
                                        </p:tav>
                                      </p:tavLst>
                                    </p:anim>
                                    <p:anim calcmode="lin" valueType="num">
                                      <p:cBhvr>
                                        <p:cTn id="9" dur="1000" fill="hold"/>
                                        <p:tgtEl>
                                          <p:spTgt spid="911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11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595738FA-131A-43C5-8923-A82AC09D3521}"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28675" name="Rectangle 2"/>
          <p:cNvSpPr>
            <a:spLocks noChangeArrowheads="1"/>
          </p:cNvSpPr>
          <p:nvPr/>
        </p:nvSpPr>
        <p:spPr bwMode="auto">
          <a:xfrm>
            <a:off x="396875" y="533400"/>
            <a:ext cx="3417602" cy="585418"/>
          </a:xfrm>
          <a:prstGeom prst="rect">
            <a:avLst/>
          </a:prstGeom>
          <a:noFill/>
          <a:ln w="9525">
            <a:noFill/>
            <a:miter lim="800000"/>
            <a:headEnd/>
            <a:tailEnd/>
          </a:ln>
        </p:spPr>
        <p:txBody>
          <a:bodyPr wrap="none" lIns="92075" tIns="46038" rIns="92075" bIns="46038">
            <a:spAutoFit/>
          </a:bodyPr>
          <a:lstStyle/>
          <a:p>
            <a:pPr eaLnBrk="0" hangingPunct="0"/>
            <a:r>
              <a:rPr lang="en-US" sz="3200" b="1" dirty="0"/>
              <a:t>Foreign Interest:</a:t>
            </a:r>
          </a:p>
        </p:txBody>
      </p:sp>
      <p:sp>
        <p:nvSpPr>
          <p:cNvPr id="93187" name="Rectangle 3"/>
          <p:cNvSpPr>
            <a:spLocks noChangeArrowheads="1"/>
          </p:cNvSpPr>
          <p:nvPr/>
        </p:nvSpPr>
        <p:spPr bwMode="auto">
          <a:xfrm>
            <a:off x="396875" y="2108200"/>
            <a:ext cx="7655942" cy="3540073"/>
          </a:xfrm>
          <a:prstGeom prst="rect">
            <a:avLst/>
          </a:prstGeom>
          <a:noFill/>
          <a:ln w="9525">
            <a:noFill/>
            <a:miter lim="800000"/>
            <a:headEnd/>
            <a:tailEnd/>
          </a:ln>
        </p:spPr>
        <p:txBody>
          <a:bodyPr wrap="none" lIns="92075" tIns="46038" rIns="92075" bIns="46038">
            <a:spAutoFit/>
          </a:bodyPr>
          <a:lstStyle/>
          <a:p>
            <a:pPr eaLnBrk="0" hangingPunct="0"/>
            <a:r>
              <a:rPr lang="en-US" sz="2400" b="1" dirty="0">
                <a:solidFill>
                  <a:schemeClr val="bg1"/>
                </a:solidFill>
              </a:rPr>
              <a:t>	</a:t>
            </a:r>
            <a:r>
              <a:rPr lang="en-US" sz="2000" b="1" dirty="0">
                <a:solidFill>
                  <a:schemeClr val="bg1"/>
                </a:solidFill>
              </a:rPr>
              <a:t>A foreign government – or </a:t>
            </a:r>
          </a:p>
          <a:p>
            <a:pPr eaLnBrk="0" hangingPunct="0"/>
            <a:endParaRPr lang="en-US" sz="2000" b="1" dirty="0">
              <a:solidFill>
                <a:schemeClr val="bg1"/>
              </a:solidFill>
            </a:endParaRPr>
          </a:p>
          <a:p>
            <a:pPr eaLnBrk="0" hangingPunct="0"/>
            <a:r>
              <a:rPr lang="en-US" sz="2000" b="1" dirty="0">
                <a:solidFill>
                  <a:schemeClr val="bg1"/>
                </a:solidFill>
              </a:rPr>
              <a:t>	Any business enterprise organized under the </a:t>
            </a:r>
          </a:p>
          <a:p>
            <a:pPr eaLnBrk="0" hangingPunct="0"/>
            <a:r>
              <a:rPr lang="en-US" sz="2000" b="1" dirty="0">
                <a:solidFill>
                  <a:schemeClr val="bg1"/>
                </a:solidFill>
              </a:rPr>
              <a:t>	laws of any country other than the U.S. or its</a:t>
            </a:r>
          </a:p>
          <a:p>
            <a:pPr eaLnBrk="0" hangingPunct="0"/>
            <a:r>
              <a:rPr lang="en-US" sz="2000" b="1" dirty="0">
                <a:solidFill>
                  <a:schemeClr val="bg1"/>
                </a:solidFill>
              </a:rPr>
              <a:t>	possessions - or</a:t>
            </a:r>
          </a:p>
          <a:p>
            <a:pPr eaLnBrk="0" hangingPunct="0"/>
            <a:endParaRPr lang="en-US" sz="2000" b="1" dirty="0">
              <a:solidFill>
                <a:schemeClr val="bg1"/>
              </a:solidFill>
            </a:endParaRPr>
          </a:p>
          <a:p>
            <a:pPr eaLnBrk="0" hangingPunct="0"/>
            <a:r>
              <a:rPr lang="en-US" sz="2000" b="1" dirty="0">
                <a:solidFill>
                  <a:schemeClr val="bg1"/>
                </a:solidFill>
              </a:rPr>
              <a:t>	Any form of business enterprise which is owned</a:t>
            </a:r>
          </a:p>
          <a:p>
            <a:pPr eaLnBrk="0" hangingPunct="0"/>
            <a:r>
              <a:rPr lang="en-US" sz="2000" b="1" dirty="0">
                <a:solidFill>
                  <a:schemeClr val="bg1"/>
                </a:solidFill>
              </a:rPr>
              <a:t>	or controlled by a foreign government, firm, </a:t>
            </a:r>
          </a:p>
          <a:p>
            <a:pPr eaLnBrk="0" hangingPunct="0"/>
            <a:r>
              <a:rPr lang="en-US" sz="2000" b="1" dirty="0">
                <a:solidFill>
                  <a:schemeClr val="bg1"/>
                </a:solidFill>
              </a:rPr>
              <a:t>	corporation or person - or</a:t>
            </a:r>
          </a:p>
          <a:p>
            <a:pPr eaLnBrk="0" hangingPunct="0"/>
            <a:endParaRPr lang="en-US" sz="2000" b="1" dirty="0">
              <a:solidFill>
                <a:schemeClr val="bg1"/>
              </a:solidFill>
            </a:endParaRPr>
          </a:p>
          <a:p>
            <a:pPr eaLnBrk="0" hangingPunct="0"/>
            <a:r>
              <a:rPr lang="en-US" sz="2000" b="1" dirty="0">
                <a:solidFill>
                  <a:schemeClr val="bg1"/>
                </a:solidFill>
              </a:rPr>
              <a:t>	Any person who is not a citizen or national of the U.S.</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dissolve">
                                      <p:cBhvr>
                                        <p:cTn id="7" dur="500"/>
                                        <p:tgtEl>
                                          <p:spTgt spid="9318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animEffect transition="in" filter="dissolve">
                                      <p:cBhvr>
                                        <p:cTn id="11" dur="500"/>
                                        <p:tgtEl>
                                          <p:spTgt spid="93187">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3187">
                                            <p:txEl>
                                              <p:pRg st="3" end="3"/>
                                            </p:txEl>
                                          </p:spTgt>
                                        </p:tgtEl>
                                        <p:attrNameLst>
                                          <p:attrName>style.visibility</p:attrName>
                                        </p:attrNameLst>
                                      </p:cBhvr>
                                      <p:to>
                                        <p:strVal val="visible"/>
                                      </p:to>
                                    </p:set>
                                    <p:animEffect transition="in" filter="dissolve">
                                      <p:cBhvr>
                                        <p:cTn id="15" dur="500"/>
                                        <p:tgtEl>
                                          <p:spTgt spid="93187">
                                            <p:txEl>
                                              <p:pRg st="3" end="3"/>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3187">
                                            <p:txEl>
                                              <p:pRg st="4" end="4"/>
                                            </p:txEl>
                                          </p:spTgt>
                                        </p:tgtEl>
                                        <p:attrNameLst>
                                          <p:attrName>style.visibility</p:attrName>
                                        </p:attrNameLst>
                                      </p:cBhvr>
                                      <p:to>
                                        <p:strVal val="visible"/>
                                      </p:to>
                                    </p:set>
                                    <p:animEffect transition="in" filter="dissolve">
                                      <p:cBhvr>
                                        <p:cTn id="19" dur="500"/>
                                        <p:tgtEl>
                                          <p:spTgt spid="93187">
                                            <p:txEl>
                                              <p:pRg st="4" end="4"/>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animEffect transition="in" filter="dissolve">
                                      <p:cBhvr>
                                        <p:cTn id="23" dur="500"/>
                                        <p:tgtEl>
                                          <p:spTgt spid="93187">
                                            <p:txEl>
                                              <p:pRg st="6" end="6"/>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3187">
                                            <p:txEl>
                                              <p:pRg st="7" end="7"/>
                                            </p:txEl>
                                          </p:spTgt>
                                        </p:tgtEl>
                                        <p:attrNameLst>
                                          <p:attrName>style.visibility</p:attrName>
                                        </p:attrNameLst>
                                      </p:cBhvr>
                                      <p:to>
                                        <p:strVal val="visible"/>
                                      </p:to>
                                    </p:set>
                                    <p:animEffect transition="in" filter="dissolve">
                                      <p:cBhvr>
                                        <p:cTn id="27" dur="500"/>
                                        <p:tgtEl>
                                          <p:spTgt spid="93187">
                                            <p:txEl>
                                              <p:pRg st="7" end="7"/>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93187">
                                            <p:txEl>
                                              <p:pRg st="8" end="8"/>
                                            </p:txEl>
                                          </p:spTgt>
                                        </p:tgtEl>
                                        <p:attrNameLst>
                                          <p:attrName>style.visibility</p:attrName>
                                        </p:attrNameLst>
                                      </p:cBhvr>
                                      <p:to>
                                        <p:strVal val="visible"/>
                                      </p:to>
                                    </p:set>
                                    <p:animEffect transition="in" filter="dissolve">
                                      <p:cBhvr>
                                        <p:cTn id="31" dur="500"/>
                                        <p:tgtEl>
                                          <p:spTgt spid="93187">
                                            <p:txEl>
                                              <p:pRg st="8" end="8"/>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93187">
                                            <p:txEl>
                                              <p:pRg st="10" end="10"/>
                                            </p:txEl>
                                          </p:spTgt>
                                        </p:tgtEl>
                                        <p:attrNameLst>
                                          <p:attrName>style.visibility</p:attrName>
                                        </p:attrNameLst>
                                      </p:cBhvr>
                                      <p:to>
                                        <p:strVal val="visible"/>
                                      </p:to>
                                    </p:set>
                                    <p:animEffect transition="in" filter="dissolve">
                                      <p:cBhvr>
                                        <p:cTn id="35" dur="500"/>
                                        <p:tgtEl>
                                          <p:spTgt spid="931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28600" y="609600"/>
            <a:ext cx="5154612" cy="484187"/>
          </a:xfrm>
        </p:spPr>
        <p:txBody>
          <a:bodyPr/>
          <a:lstStyle/>
          <a:p>
            <a:pPr eaLnBrk="1" hangingPunct="1"/>
            <a:r>
              <a:rPr lang="en-US" sz="1900" b="1" smtClean="0"/>
              <a:t>Protecting Yourself in an Uncertain World</a:t>
            </a:r>
          </a:p>
        </p:txBody>
      </p:sp>
      <p:sp>
        <p:nvSpPr>
          <p:cNvPr id="29700" name="Rectangle 3"/>
          <p:cNvSpPr>
            <a:spLocks noGrp="1" noChangeArrowheads="1"/>
          </p:cNvSpPr>
          <p:nvPr>
            <p:ph type="body" sz="half" idx="1"/>
          </p:nvPr>
        </p:nvSpPr>
        <p:spPr>
          <a:xfrm>
            <a:off x="533400" y="1752600"/>
            <a:ext cx="7467600" cy="3048000"/>
          </a:xfrm>
        </p:spPr>
        <p:txBody>
          <a:bodyPr/>
          <a:lstStyle/>
          <a:p>
            <a:pPr eaLnBrk="1" hangingPunct="1">
              <a:lnSpc>
                <a:spcPct val="114000"/>
              </a:lnSpc>
              <a:spcBef>
                <a:spcPts val="0"/>
              </a:spcBef>
            </a:pPr>
            <a:r>
              <a:rPr lang="en-US" sz="1500" b="1" dirty="0" smtClean="0"/>
              <a:t>When traveling on company business or  for personal reasons, plan and prepare.</a:t>
            </a:r>
          </a:p>
          <a:p>
            <a:pPr eaLnBrk="1" hangingPunct="1">
              <a:lnSpc>
                <a:spcPct val="114000"/>
              </a:lnSpc>
              <a:spcBef>
                <a:spcPts val="0"/>
              </a:spcBef>
            </a:pPr>
            <a:endParaRPr lang="en-US" sz="1500" b="1" dirty="0" smtClean="0"/>
          </a:p>
          <a:p>
            <a:pPr eaLnBrk="1" hangingPunct="1">
              <a:lnSpc>
                <a:spcPct val="114000"/>
              </a:lnSpc>
              <a:spcBef>
                <a:spcPts val="0"/>
              </a:spcBef>
            </a:pPr>
            <a:r>
              <a:rPr lang="en-US" sz="1500" b="1" dirty="0" smtClean="0"/>
              <a:t>Develop a personal travel plan and give it to your office and family.</a:t>
            </a:r>
          </a:p>
          <a:p>
            <a:pPr eaLnBrk="1" hangingPunct="1">
              <a:lnSpc>
                <a:spcPct val="114000"/>
              </a:lnSpc>
              <a:spcBef>
                <a:spcPts val="0"/>
              </a:spcBef>
              <a:buFontTx/>
              <a:buNone/>
            </a:pPr>
            <a:endParaRPr lang="en-US" sz="1500" b="1" dirty="0" smtClean="0"/>
          </a:p>
          <a:p>
            <a:pPr eaLnBrk="1" hangingPunct="1">
              <a:lnSpc>
                <a:spcPct val="114000"/>
              </a:lnSpc>
              <a:spcBef>
                <a:spcPts val="0"/>
              </a:spcBef>
            </a:pPr>
            <a:r>
              <a:rPr lang="en-US" sz="1500" b="1" dirty="0" smtClean="0"/>
              <a:t>Learn about the culture, customs and laws of countries you visit.</a:t>
            </a:r>
          </a:p>
          <a:p>
            <a:pPr eaLnBrk="1" hangingPunct="1">
              <a:lnSpc>
                <a:spcPct val="114000"/>
              </a:lnSpc>
              <a:spcBef>
                <a:spcPts val="0"/>
              </a:spcBef>
              <a:buFontTx/>
              <a:buNone/>
            </a:pPr>
            <a:endParaRPr lang="en-US" sz="1500" b="1" dirty="0" smtClean="0"/>
          </a:p>
          <a:p>
            <a:pPr eaLnBrk="1" hangingPunct="1">
              <a:lnSpc>
                <a:spcPct val="114000"/>
              </a:lnSpc>
              <a:spcBef>
                <a:spcPts val="0"/>
              </a:spcBef>
            </a:pPr>
            <a:r>
              <a:rPr lang="en-US" sz="1500" b="1" dirty="0" smtClean="0"/>
              <a:t>Visit the Department of State Web Site for info on Threat Advisories.</a:t>
            </a:r>
          </a:p>
          <a:p>
            <a:pPr eaLnBrk="1" hangingPunct="1">
              <a:lnSpc>
                <a:spcPct val="114000"/>
              </a:lnSpc>
              <a:spcBef>
                <a:spcPts val="0"/>
              </a:spcBef>
              <a:buFontTx/>
              <a:buNone/>
            </a:pPr>
            <a:endParaRPr lang="en-US" sz="1500" b="1" dirty="0" smtClean="0"/>
          </a:p>
          <a:p>
            <a:pPr eaLnBrk="1" hangingPunct="1">
              <a:lnSpc>
                <a:spcPct val="114000"/>
              </a:lnSpc>
              <a:spcBef>
                <a:spcPts val="0"/>
              </a:spcBef>
            </a:pPr>
            <a:r>
              <a:rPr lang="en-US" sz="1500" b="1" dirty="0" smtClean="0"/>
              <a:t>Coordinate with your FSO for overseas Company travel</a:t>
            </a:r>
          </a:p>
          <a:p>
            <a:pPr eaLnBrk="1" hangingPunct="1">
              <a:lnSpc>
                <a:spcPct val="114000"/>
              </a:lnSpc>
              <a:spcBef>
                <a:spcPts val="0"/>
              </a:spcBef>
            </a:pPr>
            <a:endParaRPr lang="en-US" sz="1500" b="1" dirty="0" smtClean="0"/>
          </a:p>
          <a:p>
            <a:pPr eaLnBrk="1" hangingPunct="1">
              <a:lnSpc>
                <a:spcPct val="114000"/>
              </a:lnSpc>
              <a:spcBef>
                <a:spcPts val="0"/>
              </a:spcBef>
            </a:pPr>
            <a:r>
              <a:rPr lang="en-US" sz="1500" b="1" dirty="0" smtClean="0"/>
              <a:t>Don’t forget an Anti-Terrorism / Force Protection Briefing and Travel Briefing</a:t>
            </a:r>
          </a:p>
        </p:txBody>
      </p:sp>
      <p:sp>
        <p:nvSpPr>
          <p:cNvPr id="29698" name="Slide Number Placeholder 6"/>
          <p:cNvSpPr>
            <a:spLocks noGrp="1"/>
          </p:cNvSpPr>
          <p:nvPr>
            <p:ph type="sldNum" sz="quarter" idx="12"/>
          </p:nvPr>
        </p:nvSpPr>
        <p:spPr>
          <a:noFill/>
        </p:spPr>
        <p:txBody>
          <a:bodyPr/>
          <a:lstStyle/>
          <a:p>
            <a:fld id="{381FB291-D859-445E-A3E9-606946F5F55D}"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
        <p:nvSpPr>
          <p:cNvPr id="29701" name="Text Box 5"/>
          <p:cNvSpPr txBox="1">
            <a:spLocks noChangeArrowheads="1"/>
          </p:cNvSpPr>
          <p:nvPr/>
        </p:nvSpPr>
        <p:spPr bwMode="auto">
          <a:xfrm>
            <a:off x="8670925" y="6288088"/>
            <a:ext cx="184150" cy="457200"/>
          </a:xfrm>
          <a:prstGeom prst="rect">
            <a:avLst/>
          </a:prstGeom>
          <a:noFill/>
          <a:ln w="12700">
            <a:noFill/>
            <a:miter lim="800000"/>
            <a:headEnd type="none" w="sm" len="sm"/>
            <a:tailEnd type="none" w="sm" len="sm"/>
          </a:ln>
        </p:spPr>
        <p:txBody>
          <a:bodyPr wrap="none">
            <a:spAutoFit/>
          </a:bodyPr>
          <a:lstStyle/>
          <a:p>
            <a:pPr eaLnBrk="0" hangingPunct="0"/>
            <a:endParaRPr lang="en-US" sz="2400"/>
          </a:p>
        </p:txBody>
      </p:sp>
      <p:sp>
        <p:nvSpPr>
          <p:cNvPr id="29702" name="Text Box 6"/>
          <p:cNvSpPr txBox="1">
            <a:spLocks noChangeArrowheads="1"/>
          </p:cNvSpPr>
          <p:nvPr/>
        </p:nvSpPr>
        <p:spPr bwMode="auto">
          <a:xfrm>
            <a:off x="7543800" y="6477000"/>
            <a:ext cx="1522413" cy="198438"/>
          </a:xfrm>
          <a:prstGeom prst="rect">
            <a:avLst/>
          </a:prstGeom>
          <a:noFill/>
          <a:ln w="12700">
            <a:noFill/>
            <a:miter lim="800000"/>
            <a:headEnd type="none" w="sm" len="sm"/>
            <a:tailEnd type="none" w="sm" len="sm"/>
          </a:ln>
        </p:spPr>
        <p:txBody>
          <a:bodyPr>
            <a:spAutoFit/>
          </a:bodyPr>
          <a:lstStyle/>
          <a:p>
            <a:pPr eaLnBrk="0" hangingPunct="0"/>
            <a:r>
              <a:rPr lang="en-US" sz="700" b="1"/>
              <a:t> </a:t>
            </a:r>
          </a:p>
        </p:txBody>
      </p:sp>
      <p:sp>
        <p:nvSpPr>
          <p:cNvPr id="29703" name="Text Box 7"/>
          <p:cNvSpPr txBox="1">
            <a:spLocks noChangeArrowheads="1"/>
          </p:cNvSpPr>
          <p:nvPr/>
        </p:nvSpPr>
        <p:spPr bwMode="auto">
          <a:xfrm rot="-698210">
            <a:off x="4024570" y="5034167"/>
            <a:ext cx="4419600" cy="1066800"/>
          </a:xfrm>
          <a:prstGeom prst="rect">
            <a:avLst/>
          </a:prstGeom>
          <a:noFill/>
          <a:ln w="9525" algn="ctr">
            <a:noFill/>
            <a:miter lim="800000"/>
            <a:headEnd/>
            <a:tailEnd/>
          </a:ln>
        </p:spPr>
        <p:txBody>
          <a:bodyPr lIns="90488" tIns="44450" rIns="90488" bIns="44450">
            <a:spAutoFit/>
          </a:bodyPr>
          <a:lstStyle/>
          <a:p>
            <a:pPr algn="ctr" eaLnBrk="0" hangingPunct="0">
              <a:spcBef>
                <a:spcPct val="50000"/>
              </a:spcBef>
            </a:pPr>
            <a:r>
              <a:rPr lang="en-US" sz="1600" b="1" dirty="0">
                <a:solidFill>
                  <a:srgbClr val="BC3700"/>
                </a:solidFill>
                <a:latin typeface="Verdana" pitchFamily="34" charset="0"/>
              </a:rPr>
              <a:t>PERSONNEL HOLDING TS/SCI MAY HAVE ADDITIONAL REPORTING REQUIREMENTS.  CHECK WITH YOUR GOVERNMENT CLIENT OR FSO.</a:t>
            </a:r>
          </a:p>
        </p:txBody>
      </p:sp>
    </p:spTree>
  </p:cSld>
  <p:clrMapOvr>
    <a:masterClrMapping/>
  </p:clrMapOvr>
  <p:transition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81000" y="838200"/>
            <a:ext cx="2909887" cy="334962"/>
          </a:xfrm>
        </p:spPr>
        <p:txBody>
          <a:bodyPr/>
          <a:lstStyle/>
          <a:p>
            <a:pPr eaLnBrk="1" hangingPunct="1"/>
            <a:r>
              <a:rPr lang="en-US" sz="2000" u="sng" dirty="0" smtClean="0"/>
              <a:t>Administrative Matters</a:t>
            </a:r>
          </a:p>
        </p:txBody>
      </p:sp>
      <p:sp>
        <p:nvSpPr>
          <p:cNvPr id="7172" name="Rectangle 3"/>
          <p:cNvSpPr>
            <a:spLocks noGrp="1" noChangeArrowheads="1"/>
          </p:cNvSpPr>
          <p:nvPr>
            <p:ph idx="1"/>
          </p:nvPr>
        </p:nvSpPr>
        <p:spPr>
          <a:xfrm>
            <a:off x="352425" y="1905000"/>
            <a:ext cx="8458200" cy="838200"/>
          </a:xfrm>
        </p:spPr>
        <p:txBody>
          <a:bodyPr/>
          <a:lstStyle/>
          <a:p>
            <a:pPr marL="0" indent="0" eaLnBrk="1" hangingPunct="1">
              <a:lnSpc>
                <a:spcPct val="90000"/>
              </a:lnSpc>
              <a:spcBef>
                <a:spcPct val="0"/>
              </a:spcBef>
              <a:buFontTx/>
              <a:buNone/>
            </a:pPr>
            <a:r>
              <a:rPr lang="en-US" sz="1700" dirty="0" smtClean="0">
                <a:solidFill>
                  <a:schemeClr val="bg1"/>
                </a:solidFill>
              </a:rPr>
              <a:t>If you are taking the on-line version of this briefing </a:t>
            </a:r>
          </a:p>
          <a:p>
            <a:pPr marL="0" indent="0" eaLnBrk="1" hangingPunct="1">
              <a:lnSpc>
                <a:spcPct val="90000"/>
              </a:lnSpc>
              <a:spcBef>
                <a:spcPct val="0"/>
              </a:spcBef>
              <a:buFontTx/>
              <a:buNone/>
            </a:pPr>
            <a:r>
              <a:rPr lang="en-US" sz="1700" dirty="0" smtClean="0">
                <a:solidFill>
                  <a:schemeClr val="bg1"/>
                </a:solidFill>
              </a:rPr>
              <a:t>(</a:t>
            </a:r>
            <a:r>
              <a:rPr lang="en-US" sz="1700" dirty="0" smtClean="0">
                <a:solidFill>
                  <a:schemeClr val="bg1"/>
                </a:solidFill>
                <a:latin typeface="Tahoma" pitchFamily="34" charset="0"/>
              </a:rPr>
              <a:t>www.allqsecure.com</a:t>
            </a:r>
            <a:r>
              <a:rPr lang="en-US" sz="1700" dirty="0" smtClean="0">
                <a:solidFill>
                  <a:schemeClr val="bg1"/>
                </a:solidFill>
              </a:rPr>
              <a:t>), you will be required to submit </a:t>
            </a:r>
          </a:p>
          <a:p>
            <a:pPr marL="0" indent="0" eaLnBrk="1" hangingPunct="1">
              <a:lnSpc>
                <a:spcPct val="90000"/>
              </a:lnSpc>
              <a:spcBef>
                <a:spcPct val="0"/>
              </a:spcBef>
              <a:buFontTx/>
              <a:buNone/>
            </a:pPr>
            <a:r>
              <a:rPr lang="en-US" sz="1700" dirty="0" smtClean="0">
                <a:solidFill>
                  <a:schemeClr val="bg1"/>
                </a:solidFill>
              </a:rPr>
              <a:t>a record of completion.</a:t>
            </a:r>
            <a:endParaRPr lang="en-US" sz="1900" dirty="0" smtClean="0">
              <a:solidFill>
                <a:schemeClr val="bg1"/>
              </a:solidFill>
            </a:endParaRPr>
          </a:p>
        </p:txBody>
      </p:sp>
      <p:sp>
        <p:nvSpPr>
          <p:cNvPr id="7170" name="Slide Number Placeholder 5"/>
          <p:cNvSpPr>
            <a:spLocks noGrp="1"/>
          </p:cNvSpPr>
          <p:nvPr>
            <p:ph type="sldNum" sz="quarter" idx="12"/>
          </p:nvPr>
        </p:nvSpPr>
        <p:spPr>
          <a:noFill/>
        </p:spPr>
        <p:txBody>
          <a:bodyPr/>
          <a:lstStyle/>
          <a:p>
            <a:fld id="{E465C79D-01EF-40C5-BC7B-E3D5F9132293}"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7173" name="Text Box 5"/>
          <p:cNvSpPr txBox="1">
            <a:spLocks noChangeArrowheads="1"/>
          </p:cNvSpPr>
          <p:nvPr/>
        </p:nvSpPr>
        <p:spPr bwMode="auto">
          <a:xfrm>
            <a:off x="371475" y="3148012"/>
            <a:ext cx="8458200" cy="830263"/>
          </a:xfrm>
          <a:prstGeom prst="rect">
            <a:avLst/>
          </a:prstGeom>
          <a:solidFill>
            <a:srgbClr val="EFFFFF"/>
          </a:solidFill>
          <a:ln w="9525">
            <a:noFill/>
            <a:miter lim="800000"/>
            <a:headEnd/>
            <a:tailEnd/>
          </a:ln>
        </p:spPr>
        <p:txBody>
          <a:bodyPr>
            <a:spAutoFit/>
          </a:bodyPr>
          <a:lstStyle/>
          <a:p>
            <a:pPr>
              <a:spcBef>
                <a:spcPct val="50000"/>
              </a:spcBef>
            </a:pPr>
            <a:r>
              <a:rPr lang="en-US" sz="1600" dirty="0"/>
              <a:t>Once submitted your security representative will receive an email verifying that you have completed your training session.  A record of completion will also be maintained in your individual security file.</a:t>
            </a:r>
          </a:p>
        </p:txBody>
      </p:sp>
      <p:sp>
        <p:nvSpPr>
          <p:cNvPr id="7174" name="Text Box 6"/>
          <p:cNvSpPr txBox="1">
            <a:spLocks noChangeArrowheads="1"/>
          </p:cNvSpPr>
          <p:nvPr/>
        </p:nvSpPr>
        <p:spPr bwMode="auto">
          <a:xfrm>
            <a:off x="381000" y="3810000"/>
            <a:ext cx="3048000" cy="336550"/>
          </a:xfrm>
          <a:prstGeom prst="rect">
            <a:avLst/>
          </a:prstGeom>
          <a:noFill/>
          <a:ln w="9525">
            <a:noFill/>
            <a:miter lim="800000"/>
            <a:headEnd/>
            <a:tailEnd/>
          </a:ln>
        </p:spPr>
        <p:txBody>
          <a:bodyPr>
            <a:spAutoFit/>
          </a:bodyPr>
          <a:lstStyle/>
          <a:p>
            <a:pPr>
              <a:spcBef>
                <a:spcPct val="50000"/>
              </a:spcBef>
            </a:pPr>
            <a:endParaRPr lang="en-US" sz="1600"/>
          </a:p>
        </p:txBody>
      </p:sp>
      <p:sp>
        <p:nvSpPr>
          <p:cNvPr id="7175" name="Text Box 7"/>
          <p:cNvSpPr txBox="1">
            <a:spLocks noChangeArrowheads="1"/>
          </p:cNvSpPr>
          <p:nvPr/>
        </p:nvSpPr>
        <p:spPr bwMode="auto">
          <a:xfrm>
            <a:off x="352425" y="4170363"/>
            <a:ext cx="8458200" cy="338138"/>
          </a:xfrm>
          <a:prstGeom prst="rect">
            <a:avLst/>
          </a:prstGeom>
          <a:solidFill>
            <a:srgbClr val="F6F9CB"/>
          </a:solidFill>
          <a:ln w="9525">
            <a:noFill/>
            <a:miter lim="800000"/>
            <a:headEnd/>
            <a:tailEnd/>
          </a:ln>
        </p:spPr>
        <p:txBody>
          <a:bodyPr>
            <a:spAutoFit/>
          </a:bodyPr>
          <a:lstStyle/>
          <a:p>
            <a:pPr>
              <a:spcBef>
                <a:spcPct val="50000"/>
              </a:spcBef>
            </a:pPr>
            <a:r>
              <a:rPr lang="en-US" sz="1600"/>
              <a:t>If you are attending a “live” briefing, please be sure to complete the sign in record.</a:t>
            </a:r>
          </a:p>
        </p:txBody>
      </p:sp>
      <p:sp>
        <p:nvSpPr>
          <p:cNvPr id="7176" name="Text Box 15"/>
          <p:cNvSpPr txBox="1">
            <a:spLocks noChangeArrowheads="1"/>
          </p:cNvSpPr>
          <p:nvPr/>
        </p:nvSpPr>
        <p:spPr bwMode="auto">
          <a:xfrm>
            <a:off x="371475" y="4800600"/>
            <a:ext cx="8458200" cy="523875"/>
          </a:xfrm>
          <a:prstGeom prst="rect">
            <a:avLst/>
          </a:prstGeom>
          <a:solidFill>
            <a:srgbClr val="E5FFF9"/>
          </a:solidFill>
          <a:ln w="9525">
            <a:noFill/>
            <a:miter lim="800000"/>
            <a:headEnd/>
            <a:tailEnd/>
          </a:ln>
        </p:spPr>
        <p:txBody>
          <a:bodyPr>
            <a:spAutoFit/>
          </a:bodyPr>
          <a:lstStyle/>
          <a:p>
            <a:pPr>
              <a:spcBef>
                <a:spcPct val="50000"/>
              </a:spcBef>
            </a:pPr>
            <a:r>
              <a:rPr lang="en-US" sz="1400"/>
              <a:t>If you would like a copy of this briefing, please visit </a:t>
            </a:r>
            <a:r>
              <a:rPr lang="en-US" sz="1400" b="1">
                <a:hlinkClick r:id="rId3"/>
              </a:rPr>
              <a:t>www.allqsecure.com</a:t>
            </a:r>
            <a:r>
              <a:rPr lang="en-US" sz="1400" b="1"/>
              <a:t> </a:t>
            </a:r>
            <a:r>
              <a:rPr lang="en-US" sz="1400"/>
              <a:t>and download the latest version! (</a:t>
            </a:r>
            <a:r>
              <a:rPr lang="en-US" sz="1400">
                <a:latin typeface="Comic Sans MS" pitchFamily="66" charset="0"/>
              </a:rPr>
              <a:t>Hey – its FREE!)</a:t>
            </a:r>
          </a:p>
        </p:txBody>
      </p:sp>
    </p:spTree>
  </p:cSld>
  <p:clrMapOvr>
    <a:masterClrMapping/>
  </p:clrMapOvr>
  <p:transition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52400" y="609600"/>
            <a:ext cx="5964237" cy="522287"/>
          </a:xfrm>
        </p:spPr>
        <p:txBody>
          <a:bodyPr/>
          <a:lstStyle/>
          <a:p>
            <a:pPr eaLnBrk="1" hangingPunct="1"/>
            <a:r>
              <a:rPr lang="en-US" sz="1900" b="1" dirty="0" smtClean="0"/>
              <a:t>Security Violations Bring Disciplinary Actions</a:t>
            </a:r>
          </a:p>
        </p:txBody>
      </p:sp>
      <p:sp>
        <p:nvSpPr>
          <p:cNvPr id="30724" name="Rectangle 3"/>
          <p:cNvSpPr>
            <a:spLocks noGrp="1" noChangeArrowheads="1"/>
          </p:cNvSpPr>
          <p:nvPr>
            <p:ph type="body" sz="half" idx="1"/>
          </p:nvPr>
        </p:nvSpPr>
        <p:spPr>
          <a:xfrm>
            <a:off x="1066800" y="1676400"/>
            <a:ext cx="6096000" cy="4267200"/>
          </a:xfrm>
        </p:spPr>
        <p:txBody>
          <a:bodyPr/>
          <a:lstStyle/>
          <a:p>
            <a:pPr eaLnBrk="1" hangingPunct="1">
              <a:lnSpc>
                <a:spcPct val="90000"/>
              </a:lnSpc>
              <a:buFontTx/>
              <a:buNone/>
            </a:pPr>
            <a:r>
              <a:rPr lang="en-US" sz="1800" b="1" i="1" dirty="0" smtClean="0"/>
              <a:t>For Minor</a:t>
            </a:r>
            <a:r>
              <a:rPr lang="en-US" sz="1800" b="1" dirty="0" smtClean="0"/>
              <a:t> Violations Action MAY Include:</a:t>
            </a:r>
          </a:p>
          <a:p>
            <a:pPr eaLnBrk="1" hangingPunct="1">
              <a:lnSpc>
                <a:spcPct val="90000"/>
              </a:lnSpc>
            </a:pPr>
            <a:r>
              <a:rPr lang="en-US" sz="1800" b="1" dirty="0" smtClean="0"/>
              <a:t>Verbal Counseling</a:t>
            </a:r>
          </a:p>
          <a:p>
            <a:pPr eaLnBrk="1" hangingPunct="1">
              <a:lnSpc>
                <a:spcPct val="90000"/>
              </a:lnSpc>
            </a:pPr>
            <a:r>
              <a:rPr lang="en-US" sz="1800" b="1" dirty="0" smtClean="0"/>
              <a:t>Written Counseling</a:t>
            </a:r>
          </a:p>
          <a:p>
            <a:pPr eaLnBrk="1" hangingPunct="1">
              <a:lnSpc>
                <a:spcPct val="90000"/>
              </a:lnSpc>
            </a:pPr>
            <a:r>
              <a:rPr lang="en-US" sz="1800" b="1" dirty="0" smtClean="0"/>
              <a:t>Suspension/Termination</a:t>
            </a:r>
          </a:p>
          <a:p>
            <a:pPr eaLnBrk="1" hangingPunct="1">
              <a:lnSpc>
                <a:spcPct val="90000"/>
              </a:lnSpc>
              <a:buFontTx/>
              <a:buNone/>
            </a:pPr>
            <a:endParaRPr lang="en-US" sz="1800" b="1" dirty="0" smtClean="0"/>
          </a:p>
          <a:p>
            <a:pPr eaLnBrk="1" hangingPunct="1">
              <a:lnSpc>
                <a:spcPct val="90000"/>
              </a:lnSpc>
              <a:buFontTx/>
              <a:buNone/>
            </a:pPr>
            <a:r>
              <a:rPr lang="en-US" sz="1800" b="1" dirty="0" smtClean="0"/>
              <a:t>For Major Violations Action MAY Include:</a:t>
            </a:r>
          </a:p>
          <a:p>
            <a:pPr eaLnBrk="1" hangingPunct="1">
              <a:lnSpc>
                <a:spcPct val="90000"/>
              </a:lnSpc>
            </a:pPr>
            <a:r>
              <a:rPr lang="en-US" sz="1800" b="1" dirty="0" smtClean="0"/>
              <a:t>Same as minor violations</a:t>
            </a:r>
          </a:p>
          <a:p>
            <a:pPr eaLnBrk="1" hangingPunct="1">
              <a:lnSpc>
                <a:spcPct val="90000"/>
              </a:lnSpc>
            </a:pPr>
            <a:r>
              <a:rPr lang="en-US" sz="1800" b="1" dirty="0" smtClean="0"/>
              <a:t>Loss of security clearance</a:t>
            </a:r>
          </a:p>
          <a:p>
            <a:pPr eaLnBrk="1" hangingPunct="1">
              <a:lnSpc>
                <a:spcPct val="90000"/>
              </a:lnSpc>
            </a:pPr>
            <a:r>
              <a:rPr lang="en-US" sz="1800" b="1" dirty="0" smtClean="0"/>
              <a:t>Arrest</a:t>
            </a:r>
          </a:p>
          <a:p>
            <a:pPr eaLnBrk="1" hangingPunct="1">
              <a:lnSpc>
                <a:spcPct val="90000"/>
              </a:lnSpc>
            </a:pPr>
            <a:r>
              <a:rPr lang="en-US" sz="1800" b="1" dirty="0" smtClean="0"/>
              <a:t>Imprisonment or fines</a:t>
            </a:r>
          </a:p>
        </p:txBody>
      </p:sp>
      <p:sp>
        <p:nvSpPr>
          <p:cNvPr id="30722" name="Slide Number Placeholder 6"/>
          <p:cNvSpPr>
            <a:spLocks noGrp="1"/>
          </p:cNvSpPr>
          <p:nvPr>
            <p:ph type="sldNum" sz="quarter" idx="12"/>
          </p:nvPr>
        </p:nvSpPr>
        <p:spPr>
          <a:noFill/>
        </p:spPr>
        <p:txBody>
          <a:bodyPr/>
          <a:lstStyle/>
          <a:p>
            <a:fld id="{B7BE89E7-1A42-44E9-BA5A-31BE694E3A67}"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
        <p:nvSpPr>
          <p:cNvPr id="30725" name="Text Box 4"/>
          <p:cNvSpPr txBox="1">
            <a:spLocks noChangeArrowheads="1"/>
          </p:cNvSpPr>
          <p:nvPr/>
        </p:nvSpPr>
        <p:spPr bwMode="auto">
          <a:xfrm>
            <a:off x="8747125" y="6135688"/>
            <a:ext cx="184150" cy="457200"/>
          </a:xfrm>
          <a:prstGeom prst="rect">
            <a:avLst/>
          </a:prstGeom>
          <a:noFill/>
          <a:ln w="12700">
            <a:noFill/>
            <a:miter lim="800000"/>
            <a:headEnd type="none" w="sm" len="sm"/>
            <a:tailEnd type="none" w="sm" len="sm"/>
          </a:ln>
        </p:spPr>
        <p:txBody>
          <a:bodyPr wrap="none">
            <a:spAutoFit/>
          </a:bodyPr>
          <a:lstStyle/>
          <a:p>
            <a:pPr eaLnBrk="0" hangingPunct="0"/>
            <a:endParaRPr lang="en-US" sz="2400"/>
          </a:p>
        </p:txBody>
      </p:sp>
      <p:sp>
        <p:nvSpPr>
          <p:cNvPr id="30726" name="Text Box 5"/>
          <p:cNvSpPr txBox="1">
            <a:spLocks noChangeArrowheads="1"/>
          </p:cNvSpPr>
          <p:nvPr/>
        </p:nvSpPr>
        <p:spPr bwMode="auto">
          <a:xfrm>
            <a:off x="7543800" y="6477000"/>
            <a:ext cx="1157288" cy="198438"/>
          </a:xfrm>
          <a:prstGeom prst="rect">
            <a:avLst/>
          </a:prstGeom>
          <a:noFill/>
          <a:ln w="12700">
            <a:noFill/>
            <a:miter lim="800000"/>
            <a:headEnd type="none" w="sm" len="sm"/>
            <a:tailEnd type="none" w="sm" len="sm"/>
          </a:ln>
        </p:spPr>
        <p:txBody>
          <a:bodyPr>
            <a:spAutoFit/>
          </a:bodyPr>
          <a:lstStyle/>
          <a:p>
            <a:pPr eaLnBrk="0" hangingPunct="0"/>
            <a:r>
              <a:rPr lang="en-US" sz="700" b="1"/>
              <a:t> </a:t>
            </a:r>
          </a:p>
        </p:txBody>
      </p:sp>
    </p:spTree>
  </p:cSld>
  <p:clrMapOvr>
    <a:masterClrMapping/>
  </p:clrMapOvr>
  <p:transition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mtClean="0"/>
              <a:t>Qivliq Security Program</a:t>
            </a:r>
          </a:p>
        </p:txBody>
      </p:sp>
      <p:sp>
        <p:nvSpPr>
          <p:cNvPr id="31748" name="Rectangle 3"/>
          <p:cNvSpPr>
            <a:spLocks noGrp="1" noChangeArrowheads="1"/>
          </p:cNvSpPr>
          <p:nvPr>
            <p:ph idx="1"/>
          </p:nvPr>
        </p:nvSpPr>
        <p:spPr/>
        <p:txBody>
          <a:bodyPr/>
          <a:lstStyle/>
          <a:p>
            <a:pPr eaLnBrk="1" hangingPunct="1">
              <a:lnSpc>
                <a:spcPct val="90000"/>
              </a:lnSpc>
            </a:pPr>
            <a:r>
              <a:rPr lang="en-US" smtClean="0"/>
              <a:t>Common Security Services Agreements</a:t>
            </a:r>
          </a:p>
          <a:p>
            <a:pPr eaLnBrk="1" hangingPunct="1">
              <a:lnSpc>
                <a:spcPct val="90000"/>
              </a:lnSpc>
            </a:pPr>
            <a:r>
              <a:rPr lang="en-US" smtClean="0"/>
              <a:t>One FSO for all – supported by Sector Security Staff</a:t>
            </a:r>
          </a:p>
          <a:p>
            <a:pPr eaLnBrk="1" hangingPunct="1">
              <a:lnSpc>
                <a:spcPct val="90000"/>
              </a:lnSpc>
            </a:pPr>
            <a:r>
              <a:rPr lang="en-US" smtClean="0"/>
              <a:t>Federal Services Group</a:t>
            </a:r>
          </a:p>
          <a:p>
            <a:pPr eaLnBrk="1" hangingPunct="1">
              <a:lnSpc>
                <a:spcPct val="90000"/>
              </a:lnSpc>
            </a:pPr>
            <a:r>
              <a:rPr lang="en-US" smtClean="0"/>
              <a:t>Federal Products Group</a:t>
            </a:r>
          </a:p>
          <a:p>
            <a:pPr eaLnBrk="1" hangingPunct="1">
              <a:lnSpc>
                <a:spcPct val="90000"/>
              </a:lnSpc>
            </a:pPr>
            <a:r>
              <a:rPr lang="en-US" smtClean="0"/>
              <a:t>Others</a:t>
            </a:r>
          </a:p>
          <a:p>
            <a:pPr eaLnBrk="1" hangingPunct="1">
              <a:lnSpc>
                <a:spcPct val="90000"/>
              </a:lnSpc>
            </a:pPr>
            <a:r>
              <a:rPr lang="en-US" smtClean="0"/>
              <a:t>Services Provided:</a:t>
            </a:r>
          </a:p>
          <a:p>
            <a:pPr lvl="1" eaLnBrk="1" hangingPunct="1">
              <a:lnSpc>
                <a:spcPct val="90000"/>
              </a:lnSpc>
            </a:pPr>
            <a:r>
              <a:rPr lang="en-US" smtClean="0"/>
              <a:t>DD 254 reviews (for contract performance); Sub DD 254 issuance</a:t>
            </a:r>
          </a:p>
          <a:p>
            <a:pPr lvl="1" eaLnBrk="1" hangingPunct="1">
              <a:lnSpc>
                <a:spcPct val="90000"/>
              </a:lnSpc>
            </a:pPr>
            <a:r>
              <a:rPr lang="en-US" smtClean="0"/>
              <a:t>Personnel Security applications (eQIP)</a:t>
            </a:r>
          </a:p>
          <a:p>
            <a:pPr lvl="1" eaLnBrk="1" hangingPunct="1">
              <a:lnSpc>
                <a:spcPct val="90000"/>
              </a:lnSpc>
            </a:pPr>
            <a:r>
              <a:rPr lang="en-US" smtClean="0"/>
              <a:t>JPAS / VAR submissions</a:t>
            </a:r>
          </a:p>
          <a:p>
            <a:pPr lvl="1" eaLnBrk="1" hangingPunct="1">
              <a:lnSpc>
                <a:spcPct val="90000"/>
              </a:lnSpc>
            </a:pPr>
            <a:r>
              <a:rPr lang="en-US" smtClean="0"/>
              <a:t>Training, etc.</a:t>
            </a:r>
          </a:p>
          <a:p>
            <a:pPr eaLnBrk="1" hangingPunct="1">
              <a:lnSpc>
                <a:spcPct val="90000"/>
              </a:lnSpc>
            </a:pPr>
            <a:endParaRPr lang="en-US" smtClean="0"/>
          </a:p>
        </p:txBody>
      </p:sp>
      <p:sp>
        <p:nvSpPr>
          <p:cNvPr id="31746" name="Slide Number Placeholder 5"/>
          <p:cNvSpPr>
            <a:spLocks noGrp="1"/>
          </p:cNvSpPr>
          <p:nvPr>
            <p:ph type="sldNum" sz="quarter" idx="12"/>
          </p:nvPr>
        </p:nvSpPr>
        <p:spPr>
          <a:noFill/>
        </p:spPr>
        <p:txBody>
          <a:bodyPr/>
          <a:lstStyle/>
          <a:p>
            <a:fld id="{9841E24B-2380-4EE1-BD33-9ACD44A9D504}"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smtClean="0"/>
              <a:t>Report It! (Hotline Numbers)</a:t>
            </a:r>
          </a:p>
        </p:txBody>
      </p:sp>
      <p:sp>
        <p:nvSpPr>
          <p:cNvPr id="32772" name="Rectangle 3"/>
          <p:cNvSpPr>
            <a:spLocks noGrp="1" noChangeArrowheads="1"/>
          </p:cNvSpPr>
          <p:nvPr>
            <p:ph idx="1"/>
          </p:nvPr>
        </p:nvSpPr>
        <p:spPr>
          <a:xfrm>
            <a:off x="381000" y="1752600"/>
            <a:ext cx="3733800" cy="4648200"/>
          </a:xfrm>
        </p:spPr>
        <p:txBody>
          <a:bodyPr/>
          <a:lstStyle/>
          <a:p>
            <a:pPr eaLnBrk="1" hangingPunct="1"/>
            <a:r>
              <a:rPr lang="en-US" sz="1200" b="1" dirty="0" smtClean="0"/>
              <a:t>Federal Bureau of Investigation</a:t>
            </a:r>
            <a:r>
              <a:rPr lang="en-US" sz="1200" dirty="0" smtClean="0"/>
              <a:t/>
            </a:r>
            <a:br>
              <a:rPr lang="en-US" sz="1200" dirty="0" smtClean="0"/>
            </a:br>
            <a:r>
              <a:rPr lang="en-US" sz="1200" dirty="0" smtClean="0"/>
              <a:t>The FBI has 56 field offices. The phone number of the nearest office is listed under United States Government in your local phone book.</a:t>
            </a:r>
            <a:endParaRPr lang="en-US" sz="1200" b="1" dirty="0" smtClean="0"/>
          </a:p>
          <a:p>
            <a:pPr eaLnBrk="1" hangingPunct="1"/>
            <a:r>
              <a:rPr lang="en-US" sz="1200" b="1" dirty="0" smtClean="0"/>
              <a:t>Defense Department</a:t>
            </a:r>
            <a:r>
              <a:rPr lang="en-US" sz="1200" dirty="0" smtClean="0"/>
              <a:t/>
            </a:r>
            <a:br>
              <a:rPr lang="en-US" sz="1200" dirty="0" smtClean="0"/>
            </a:br>
            <a:r>
              <a:rPr lang="en-US" sz="1200" dirty="0" smtClean="0"/>
              <a:t>1-800-424-9098, (703) 693-5080</a:t>
            </a:r>
            <a:endParaRPr lang="en-US" sz="1200" b="1" dirty="0" smtClean="0"/>
          </a:p>
          <a:p>
            <a:pPr eaLnBrk="1" hangingPunct="1"/>
            <a:r>
              <a:rPr lang="en-US" sz="1200" b="1" dirty="0" smtClean="0"/>
              <a:t>Defense Security Service (DSS) </a:t>
            </a:r>
            <a:r>
              <a:rPr lang="en-US" sz="1200" dirty="0" smtClean="0"/>
              <a:t/>
            </a:r>
            <a:br>
              <a:rPr lang="en-US" sz="1200" dirty="0" smtClean="0"/>
            </a:br>
            <a:r>
              <a:rPr lang="en-US" sz="1200" dirty="0" smtClean="0"/>
              <a:t>(Defense contractors report suspect incidents to local DSS industrial security representative) </a:t>
            </a:r>
            <a:endParaRPr lang="en-US" sz="1200" b="1" dirty="0" smtClean="0"/>
          </a:p>
          <a:p>
            <a:pPr eaLnBrk="1" hangingPunct="1"/>
            <a:r>
              <a:rPr lang="en-US" sz="1200" b="1" dirty="0" smtClean="0"/>
              <a:t>Defense Intelligence Agency</a:t>
            </a:r>
            <a:r>
              <a:rPr lang="en-US" sz="1200" dirty="0" smtClean="0"/>
              <a:t/>
            </a:r>
            <a:br>
              <a:rPr lang="en-US" sz="1200" dirty="0" smtClean="0"/>
            </a:br>
            <a:r>
              <a:rPr lang="en-US" sz="1200" dirty="0" smtClean="0"/>
              <a:t>(703) 907-1307 </a:t>
            </a:r>
            <a:endParaRPr lang="en-US" sz="1200" b="1" dirty="0" smtClean="0"/>
          </a:p>
          <a:p>
            <a:pPr eaLnBrk="1" hangingPunct="1"/>
            <a:r>
              <a:rPr lang="en-US" sz="1200" b="1" dirty="0" smtClean="0"/>
              <a:t>National Security Agency</a:t>
            </a:r>
            <a:r>
              <a:rPr lang="en-US" sz="1200" dirty="0" smtClean="0"/>
              <a:t/>
            </a:r>
            <a:br>
              <a:rPr lang="en-US" sz="1200" dirty="0" smtClean="0"/>
            </a:br>
            <a:r>
              <a:rPr lang="en-US" sz="1200" dirty="0" smtClean="0"/>
              <a:t>(301) 688-6911 </a:t>
            </a:r>
            <a:endParaRPr lang="en-US" sz="1200" b="1" dirty="0" smtClean="0"/>
          </a:p>
          <a:p>
            <a:pPr eaLnBrk="1" hangingPunct="1"/>
            <a:r>
              <a:rPr lang="en-US" sz="1200" b="1" dirty="0" smtClean="0"/>
              <a:t>Department of Army</a:t>
            </a:r>
            <a:r>
              <a:rPr lang="en-US" sz="1200" dirty="0" smtClean="0"/>
              <a:t/>
            </a:r>
            <a:br>
              <a:rPr lang="en-US" sz="1200" dirty="0" smtClean="0"/>
            </a:br>
            <a:r>
              <a:rPr lang="en-US" sz="1200" dirty="0" smtClean="0"/>
              <a:t>1-800-CALLSPY </a:t>
            </a:r>
            <a:endParaRPr lang="en-US" sz="1200" b="1" dirty="0" smtClean="0"/>
          </a:p>
          <a:p>
            <a:pPr eaLnBrk="1" hangingPunct="1"/>
            <a:r>
              <a:rPr lang="en-US" sz="1200" b="1" dirty="0" smtClean="0"/>
              <a:t>Naval Criminal investigative Service</a:t>
            </a:r>
            <a:r>
              <a:rPr lang="en-US" sz="1200" dirty="0" smtClean="0"/>
              <a:t/>
            </a:r>
            <a:br>
              <a:rPr lang="en-US" sz="1200" dirty="0" smtClean="0"/>
            </a:br>
            <a:r>
              <a:rPr lang="en-US" sz="1200" dirty="0" smtClean="0"/>
              <a:t>1-800-543-NAVY </a:t>
            </a:r>
            <a:endParaRPr lang="en-US" sz="1200" b="1" dirty="0" smtClean="0"/>
          </a:p>
          <a:p>
            <a:pPr eaLnBrk="1" hangingPunct="1"/>
            <a:r>
              <a:rPr lang="en-US" sz="1200" b="1" dirty="0" smtClean="0"/>
              <a:t>Air Force Office of Special Investigations</a:t>
            </a:r>
            <a:r>
              <a:rPr lang="en-US" sz="1200" dirty="0" smtClean="0"/>
              <a:t/>
            </a:r>
            <a:br>
              <a:rPr lang="en-US" sz="1200" dirty="0" smtClean="0"/>
            </a:br>
            <a:r>
              <a:rPr lang="en-US" sz="1200" dirty="0" smtClean="0"/>
              <a:t>(202)767-5199 </a:t>
            </a:r>
            <a:endParaRPr lang="en-US" sz="1200" b="1" dirty="0" smtClean="0"/>
          </a:p>
          <a:p>
            <a:pPr eaLnBrk="1" hangingPunct="1"/>
            <a:r>
              <a:rPr lang="en-US" sz="1200" b="1" dirty="0" smtClean="0"/>
              <a:t>Central Intelligence Agency</a:t>
            </a:r>
            <a:br>
              <a:rPr lang="en-US" sz="1200" b="1" dirty="0" smtClean="0"/>
            </a:br>
            <a:r>
              <a:rPr lang="en-US" sz="1200" dirty="0" smtClean="0"/>
              <a:t>Office of the Inspector General</a:t>
            </a:r>
            <a:br>
              <a:rPr lang="en-US" sz="1200" dirty="0" smtClean="0"/>
            </a:br>
            <a:r>
              <a:rPr lang="en-US" sz="1200" dirty="0" smtClean="0"/>
              <a:t>(703) 874-2600</a:t>
            </a:r>
            <a:endParaRPr lang="en-US" sz="1200" b="1" dirty="0" smtClean="0"/>
          </a:p>
          <a:p>
            <a:pPr eaLnBrk="1" hangingPunct="1"/>
            <a:endParaRPr lang="en-US" sz="1200" b="1" dirty="0" smtClean="0"/>
          </a:p>
        </p:txBody>
      </p:sp>
      <p:sp>
        <p:nvSpPr>
          <p:cNvPr id="32770" name="Slide Number Placeholder 5"/>
          <p:cNvSpPr>
            <a:spLocks noGrp="1"/>
          </p:cNvSpPr>
          <p:nvPr>
            <p:ph type="sldNum" sz="quarter" idx="12"/>
          </p:nvPr>
        </p:nvSpPr>
        <p:spPr>
          <a:noFill/>
        </p:spPr>
        <p:txBody>
          <a:bodyPr/>
          <a:lstStyle/>
          <a:p>
            <a:fld id="{1EB053B1-7D00-4937-8481-D0A6750518FA}"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
        <p:nvSpPr>
          <p:cNvPr id="32773" name="Text Box 4"/>
          <p:cNvSpPr txBox="1">
            <a:spLocks noChangeArrowheads="1"/>
          </p:cNvSpPr>
          <p:nvPr/>
        </p:nvSpPr>
        <p:spPr bwMode="auto">
          <a:xfrm>
            <a:off x="4876800" y="1752600"/>
            <a:ext cx="3200400" cy="366713"/>
          </a:xfrm>
          <a:prstGeom prst="rect">
            <a:avLst/>
          </a:prstGeom>
          <a:noFill/>
          <a:ln w="9525">
            <a:noFill/>
            <a:miter lim="800000"/>
            <a:headEnd/>
            <a:tailEnd/>
          </a:ln>
        </p:spPr>
        <p:txBody>
          <a:bodyPr>
            <a:spAutoFit/>
          </a:bodyPr>
          <a:lstStyle/>
          <a:p>
            <a:pPr>
              <a:spcBef>
                <a:spcPct val="50000"/>
              </a:spcBef>
            </a:pPr>
            <a:endParaRPr lang="en-US"/>
          </a:p>
        </p:txBody>
      </p:sp>
      <p:sp>
        <p:nvSpPr>
          <p:cNvPr id="32774" name="Rectangle 5"/>
          <p:cNvSpPr>
            <a:spLocks noChangeArrowheads="1"/>
          </p:cNvSpPr>
          <p:nvPr/>
        </p:nvSpPr>
        <p:spPr bwMode="auto">
          <a:xfrm>
            <a:off x="4876800" y="1733550"/>
            <a:ext cx="3810000" cy="3785652"/>
          </a:xfrm>
          <a:prstGeom prst="rect">
            <a:avLst/>
          </a:prstGeom>
          <a:noFill/>
          <a:ln w="9525">
            <a:noFill/>
            <a:miter lim="800000"/>
            <a:headEnd/>
            <a:tailEnd/>
          </a:ln>
        </p:spPr>
        <p:txBody>
          <a:bodyPr>
            <a:spAutoFit/>
          </a:bodyPr>
          <a:lstStyle/>
          <a:p>
            <a:pPr>
              <a:buFontTx/>
              <a:buChar char="•"/>
            </a:pPr>
            <a:r>
              <a:rPr lang="en-US" sz="1200" b="1" dirty="0">
                <a:solidFill>
                  <a:schemeClr val="bg1"/>
                </a:solidFill>
              </a:rPr>
              <a:t>    Department of Energy</a:t>
            </a:r>
            <a:r>
              <a:rPr lang="en-US" sz="1200" dirty="0">
                <a:solidFill>
                  <a:schemeClr val="bg1"/>
                </a:solidFill>
              </a:rPr>
              <a:t/>
            </a:r>
            <a:br>
              <a:rPr lang="en-US" sz="1200" dirty="0">
                <a:solidFill>
                  <a:schemeClr val="bg1"/>
                </a:solidFill>
              </a:rPr>
            </a:br>
            <a:r>
              <a:rPr lang="en-US" sz="1200" dirty="0">
                <a:solidFill>
                  <a:schemeClr val="bg1"/>
                </a:solidFill>
              </a:rPr>
              <a:t>     (202) 586-1247 </a:t>
            </a:r>
            <a:endParaRPr lang="en-US" sz="1200" b="1" dirty="0">
              <a:solidFill>
                <a:schemeClr val="bg1"/>
              </a:solidFill>
            </a:endParaRPr>
          </a:p>
          <a:p>
            <a:pPr>
              <a:buFontTx/>
              <a:buChar char="•"/>
            </a:pPr>
            <a:r>
              <a:rPr lang="en-US" sz="1200" b="1" dirty="0">
                <a:solidFill>
                  <a:schemeClr val="bg1"/>
                </a:solidFill>
              </a:rPr>
              <a:t>    U.S. Nuclear Regulatory Commission</a:t>
            </a:r>
            <a:r>
              <a:rPr lang="en-US" sz="1200" dirty="0">
                <a:solidFill>
                  <a:schemeClr val="bg1"/>
                </a:solidFill>
              </a:rPr>
              <a:t/>
            </a:r>
            <a:br>
              <a:rPr lang="en-US" sz="1200" dirty="0">
                <a:solidFill>
                  <a:schemeClr val="bg1"/>
                </a:solidFill>
              </a:rPr>
            </a:br>
            <a:r>
              <a:rPr lang="en-US" sz="1200" dirty="0">
                <a:solidFill>
                  <a:schemeClr val="bg1"/>
                </a:solidFill>
              </a:rPr>
              <a:t>     Office of the Inspector General</a:t>
            </a:r>
            <a:br>
              <a:rPr lang="en-US" sz="1200" dirty="0">
                <a:solidFill>
                  <a:schemeClr val="bg1"/>
                </a:solidFill>
              </a:rPr>
            </a:br>
            <a:r>
              <a:rPr lang="en-US" sz="1200" dirty="0">
                <a:solidFill>
                  <a:schemeClr val="bg1"/>
                </a:solidFill>
              </a:rPr>
              <a:t>     1-800-233-3497</a:t>
            </a:r>
            <a:endParaRPr lang="en-US" sz="1200" b="1" dirty="0">
              <a:solidFill>
                <a:schemeClr val="bg1"/>
              </a:solidFill>
            </a:endParaRPr>
          </a:p>
          <a:p>
            <a:pPr>
              <a:buFontTx/>
              <a:buChar char="•"/>
            </a:pPr>
            <a:r>
              <a:rPr lang="en-US" sz="1200" b="1" dirty="0">
                <a:solidFill>
                  <a:schemeClr val="bg1"/>
                </a:solidFill>
              </a:rPr>
              <a:t>    US Customs Service</a:t>
            </a:r>
            <a:r>
              <a:rPr lang="en-US" sz="1200" dirty="0">
                <a:solidFill>
                  <a:schemeClr val="bg1"/>
                </a:solidFill>
              </a:rPr>
              <a:t/>
            </a:r>
            <a:br>
              <a:rPr lang="en-US" sz="1200" dirty="0">
                <a:solidFill>
                  <a:schemeClr val="bg1"/>
                </a:solidFill>
              </a:rPr>
            </a:br>
            <a:r>
              <a:rPr lang="en-US" sz="1200" dirty="0">
                <a:solidFill>
                  <a:schemeClr val="bg1"/>
                </a:solidFill>
              </a:rPr>
              <a:t>     </a:t>
            </a:r>
            <a:r>
              <a:rPr lang="en-US" sz="1200" dirty="0" smtClean="0">
                <a:solidFill>
                  <a:schemeClr val="bg1"/>
                </a:solidFill>
              </a:rPr>
              <a:t>1-800-BE-ALERT</a:t>
            </a:r>
            <a:endParaRPr lang="en-US" sz="1200" b="1" dirty="0">
              <a:solidFill>
                <a:schemeClr val="bg1"/>
              </a:solidFill>
            </a:endParaRPr>
          </a:p>
          <a:p>
            <a:pPr marL="171450" indent="-171450">
              <a:buFont typeface="Arial" pitchFamily="34" charset="0"/>
              <a:buChar char="•"/>
            </a:pPr>
            <a:r>
              <a:rPr lang="en-US" sz="1200" b="1" dirty="0" smtClean="0">
                <a:solidFill>
                  <a:schemeClr val="bg1"/>
                </a:solidFill>
              </a:rPr>
              <a:t>Department </a:t>
            </a:r>
            <a:r>
              <a:rPr lang="en-US" sz="1200" b="1" dirty="0">
                <a:solidFill>
                  <a:schemeClr val="bg1"/>
                </a:solidFill>
              </a:rPr>
              <a:t>of Commerce/Office of Export   Enforcement </a:t>
            </a:r>
            <a:r>
              <a:rPr lang="en-US" sz="1200" dirty="0">
                <a:solidFill>
                  <a:schemeClr val="bg1"/>
                </a:solidFill>
              </a:rPr>
              <a:t/>
            </a:r>
            <a:br>
              <a:rPr lang="en-US" sz="1200" dirty="0">
                <a:solidFill>
                  <a:schemeClr val="bg1"/>
                </a:solidFill>
              </a:rPr>
            </a:br>
            <a:r>
              <a:rPr lang="en-US" sz="1200" dirty="0" smtClean="0">
                <a:solidFill>
                  <a:schemeClr val="bg1"/>
                </a:solidFill>
              </a:rPr>
              <a:t>(</a:t>
            </a:r>
            <a:r>
              <a:rPr lang="en-US" sz="1200" dirty="0">
                <a:solidFill>
                  <a:schemeClr val="bg1"/>
                </a:solidFill>
              </a:rPr>
              <a:t>202) 482-1208 or 1-800-424-2980 (to report suspicious targeting of US export-controlled commodities) </a:t>
            </a:r>
            <a:endParaRPr lang="en-US" sz="1200" dirty="0" smtClean="0">
              <a:solidFill>
                <a:schemeClr val="bg1"/>
              </a:solidFill>
            </a:endParaRPr>
          </a:p>
          <a:p>
            <a:pPr marL="171450" indent="-171450">
              <a:buFont typeface="Arial" pitchFamily="34" charset="0"/>
              <a:buChar char="•"/>
            </a:pPr>
            <a:r>
              <a:rPr lang="en-US" sz="1200" b="1" dirty="0" smtClean="0">
                <a:solidFill>
                  <a:schemeClr val="bg1"/>
                </a:solidFill>
              </a:rPr>
              <a:t>Department </a:t>
            </a:r>
            <a:r>
              <a:rPr lang="en-US" sz="1200" b="1" dirty="0">
                <a:solidFill>
                  <a:schemeClr val="bg1"/>
                </a:solidFill>
              </a:rPr>
              <a:t>of State</a:t>
            </a:r>
            <a:br>
              <a:rPr lang="en-US" sz="1200" b="1" dirty="0">
                <a:solidFill>
                  <a:schemeClr val="bg1"/>
                </a:solidFill>
              </a:rPr>
            </a:br>
            <a:r>
              <a:rPr lang="en-US" sz="1200" dirty="0" smtClean="0">
                <a:solidFill>
                  <a:schemeClr val="bg1"/>
                </a:solidFill>
              </a:rPr>
              <a:t>Bureau </a:t>
            </a:r>
            <a:r>
              <a:rPr lang="en-US" sz="1200" dirty="0">
                <a:solidFill>
                  <a:schemeClr val="bg1"/>
                </a:solidFill>
              </a:rPr>
              <a:t>of Diplomatic Security </a:t>
            </a:r>
            <a:br>
              <a:rPr lang="en-US" sz="1200" dirty="0">
                <a:solidFill>
                  <a:schemeClr val="bg1"/>
                </a:solidFill>
              </a:rPr>
            </a:br>
            <a:r>
              <a:rPr lang="en-US" sz="1200" dirty="0" smtClean="0">
                <a:solidFill>
                  <a:schemeClr val="bg1"/>
                </a:solidFill>
              </a:rPr>
              <a:t>(</a:t>
            </a:r>
            <a:r>
              <a:rPr lang="en-US" sz="1200" dirty="0">
                <a:solidFill>
                  <a:schemeClr val="bg1"/>
                </a:solidFill>
              </a:rPr>
              <a:t>202) </a:t>
            </a:r>
            <a:r>
              <a:rPr lang="en-US" sz="1200" dirty="0" smtClean="0">
                <a:solidFill>
                  <a:schemeClr val="bg1"/>
                </a:solidFill>
              </a:rPr>
              <a:t>663-0739</a:t>
            </a:r>
          </a:p>
          <a:p>
            <a:pPr marL="171450" indent="-171450">
              <a:buFont typeface="Arial" pitchFamily="34" charset="0"/>
              <a:buChar char="•"/>
            </a:pPr>
            <a:r>
              <a:rPr lang="en-US" sz="1200" dirty="0" smtClean="0">
                <a:solidFill>
                  <a:schemeClr val="bg1"/>
                </a:solidFill>
              </a:rPr>
              <a:t>When </a:t>
            </a:r>
            <a:r>
              <a:rPr lang="en-US" sz="1200" dirty="0">
                <a:solidFill>
                  <a:schemeClr val="bg1"/>
                </a:solidFill>
              </a:rPr>
              <a:t>traveling overseas, suspect incidents should be reported to the Regional Security Officer (RSO) or Post Security Officer (PSO) at the nearest U.S. diplomatic facility. </a:t>
            </a:r>
            <a:endParaRPr lang="en-US" sz="1200" b="1" dirty="0">
              <a:solidFill>
                <a:schemeClr val="bg1"/>
              </a:solidFill>
            </a:endParaRPr>
          </a:p>
          <a:p>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AC9A3E24-B716-46D5-B078-3D3A5E07BF40}"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34819" name="AutoShape 5"/>
          <p:cNvSpPr>
            <a:spLocks noChangeArrowheads="1"/>
          </p:cNvSpPr>
          <p:nvPr/>
        </p:nvSpPr>
        <p:spPr bwMode="auto">
          <a:xfrm>
            <a:off x="2362200" y="2209800"/>
            <a:ext cx="1905000" cy="1219200"/>
          </a:xfrm>
          <a:prstGeom prst="wedgeRoundRectCallout">
            <a:avLst>
              <a:gd name="adj1" fmla="val 67000"/>
              <a:gd name="adj2" fmla="val 68620"/>
              <a:gd name="adj3" fmla="val 16667"/>
            </a:avLst>
          </a:prstGeom>
          <a:solidFill>
            <a:schemeClr val="accent1"/>
          </a:solidFill>
          <a:ln w="9525">
            <a:solidFill>
              <a:schemeClr val="tx1"/>
            </a:solidFill>
            <a:miter lim="800000"/>
            <a:headEnd/>
            <a:tailEnd/>
          </a:ln>
        </p:spPr>
        <p:txBody>
          <a:bodyPr/>
          <a:lstStyle/>
          <a:p>
            <a:pPr algn="ctr"/>
            <a:endParaRPr lang="en-US" sz="2400"/>
          </a:p>
          <a:p>
            <a:pPr algn="ctr"/>
            <a:r>
              <a:rPr lang="en-US" sz="2400"/>
              <a:t>Questions?</a:t>
            </a:r>
          </a:p>
        </p:txBody>
      </p:sp>
      <p:pic>
        <p:nvPicPr>
          <p:cNvPr id="34820" name="Picture 4" descr="C:\Users\Mark\AppData\Local\Microsoft\Windows\Temporary Internet Files\Content.IE5\T0VDG76N\MCj04174620000[1].wmf"/>
          <p:cNvPicPr>
            <a:picLocks noChangeAspect="1" noChangeArrowheads="1"/>
          </p:cNvPicPr>
          <p:nvPr/>
        </p:nvPicPr>
        <p:blipFill>
          <a:blip r:embed="rId3" cstate="print"/>
          <a:srcRect/>
          <a:stretch>
            <a:fillRect/>
          </a:stretch>
        </p:blipFill>
        <p:spPr bwMode="auto">
          <a:xfrm>
            <a:off x="4114800" y="3352800"/>
            <a:ext cx="1481138" cy="1789113"/>
          </a:xfrm>
          <a:prstGeom prst="rect">
            <a:avLst/>
          </a:prstGeom>
          <a:noFill/>
          <a:ln w="9525">
            <a:noFill/>
            <a:miter lim="800000"/>
            <a:headEnd/>
            <a:tailEnd/>
          </a:ln>
        </p:spPr>
      </p:pic>
      <p:sp>
        <p:nvSpPr>
          <p:cNvPr id="34821" name="TextBox 6"/>
          <p:cNvSpPr txBox="1">
            <a:spLocks noChangeArrowheads="1"/>
          </p:cNvSpPr>
          <p:nvPr/>
        </p:nvSpPr>
        <p:spPr bwMode="auto">
          <a:xfrm>
            <a:off x="2743200" y="5334000"/>
            <a:ext cx="4648200" cy="646113"/>
          </a:xfrm>
          <a:prstGeom prst="rect">
            <a:avLst/>
          </a:prstGeom>
          <a:noFill/>
          <a:ln w="9525">
            <a:noFill/>
            <a:miter lim="800000"/>
            <a:headEnd/>
            <a:tailEnd/>
          </a:ln>
        </p:spPr>
        <p:txBody>
          <a:bodyPr wrap="square">
            <a:spAutoFit/>
          </a:bodyPr>
          <a:lstStyle/>
          <a:p>
            <a:r>
              <a:rPr lang="en-US" dirty="0">
                <a:solidFill>
                  <a:schemeClr val="bg1"/>
                </a:solidFill>
              </a:rPr>
              <a:t>Give us a call or submit your question via the briefing RESPONSE FORM.</a:t>
            </a:r>
          </a:p>
        </p:txBody>
      </p:sp>
    </p:spTree>
  </p:cSld>
  <p:clrMapOvr>
    <a:masterClrMapping/>
  </p:clrMapOvr>
  <p:transition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04800" y="533399"/>
            <a:ext cx="6019800" cy="771525"/>
          </a:xfrm>
        </p:spPr>
        <p:txBody>
          <a:bodyPr/>
          <a:lstStyle/>
          <a:p>
            <a:pPr eaLnBrk="1" hangingPunct="1"/>
            <a:r>
              <a:rPr lang="en-US" sz="1800" dirty="0" smtClean="0"/>
              <a:t>SO…What’s this briefing all about?</a:t>
            </a:r>
          </a:p>
        </p:txBody>
      </p:sp>
      <p:sp>
        <p:nvSpPr>
          <p:cNvPr id="8196" name="Rectangle 3"/>
          <p:cNvSpPr>
            <a:spLocks noGrp="1" noChangeArrowheads="1"/>
          </p:cNvSpPr>
          <p:nvPr>
            <p:ph idx="1"/>
          </p:nvPr>
        </p:nvSpPr>
        <p:spPr>
          <a:xfrm>
            <a:off x="457200" y="1752600"/>
            <a:ext cx="8032750" cy="4419600"/>
          </a:xfrm>
        </p:spPr>
        <p:txBody>
          <a:bodyPr/>
          <a:lstStyle/>
          <a:p>
            <a:pPr eaLnBrk="1" hangingPunct="1">
              <a:lnSpc>
                <a:spcPct val="90000"/>
              </a:lnSpc>
            </a:pPr>
            <a:r>
              <a:rPr lang="en-US" sz="1700" dirty="0" smtClean="0"/>
              <a:t>PRIMARILY it is about your responsibilities when dealing with our country’s classified information.</a:t>
            </a:r>
          </a:p>
          <a:p>
            <a:pPr eaLnBrk="1" hangingPunct="1">
              <a:lnSpc>
                <a:spcPct val="90000"/>
              </a:lnSpc>
            </a:pPr>
            <a:r>
              <a:rPr lang="en-US" sz="1700" dirty="0" smtClean="0"/>
              <a:t>Safeguarding classified information is a serious matter … and there will be many references to laws, regulations, directives, contracts, etc. as we proceed.</a:t>
            </a:r>
          </a:p>
          <a:p>
            <a:pPr eaLnBrk="1" hangingPunct="1">
              <a:lnSpc>
                <a:spcPct val="90000"/>
              </a:lnSpc>
            </a:pPr>
            <a:r>
              <a:rPr lang="en-US" sz="1700" dirty="0" smtClean="0"/>
              <a:t>However, the Industrial Security program involves more than classified information safeguarding …It is also involves:</a:t>
            </a:r>
          </a:p>
          <a:p>
            <a:pPr eaLnBrk="1" hangingPunct="1">
              <a:lnSpc>
                <a:spcPct val="90000"/>
              </a:lnSpc>
            </a:pPr>
            <a:endParaRPr lang="en-US" sz="1700" dirty="0" smtClean="0"/>
          </a:p>
          <a:p>
            <a:pPr lvl="2" eaLnBrk="1" hangingPunct="1">
              <a:lnSpc>
                <a:spcPct val="90000"/>
              </a:lnSpc>
            </a:pPr>
            <a:r>
              <a:rPr lang="en-US" sz="1400" b="1" dirty="0" smtClean="0">
                <a:latin typeface="Helvetica"/>
              </a:rPr>
              <a:t>Sensitive But Unclassified Information</a:t>
            </a:r>
          </a:p>
          <a:p>
            <a:pPr lvl="2" eaLnBrk="1" hangingPunct="1">
              <a:lnSpc>
                <a:spcPct val="90000"/>
              </a:lnSpc>
            </a:pPr>
            <a:r>
              <a:rPr lang="en-US" sz="1400" b="1" dirty="0" smtClean="0">
                <a:latin typeface="Helvetica"/>
              </a:rPr>
              <a:t>Access to sensitive systems and areas (IT systems; facilities; non-public areas)</a:t>
            </a:r>
          </a:p>
          <a:p>
            <a:pPr lvl="2" eaLnBrk="1" hangingPunct="1">
              <a:lnSpc>
                <a:spcPct val="90000"/>
              </a:lnSpc>
            </a:pPr>
            <a:r>
              <a:rPr lang="en-US" sz="1400" b="1" dirty="0" smtClean="0">
                <a:latin typeface="Helvetica"/>
              </a:rPr>
              <a:t>Information Management</a:t>
            </a:r>
          </a:p>
          <a:p>
            <a:pPr lvl="2" eaLnBrk="1" hangingPunct="1">
              <a:lnSpc>
                <a:spcPct val="90000"/>
              </a:lnSpc>
            </a:pPr>
            <a:r>
              <a:rPr lang="en-US" sz="1400" b="1" dirty="0" smtClean="0">
                <a:latin typeface="Helvetica"/>
              </a:rPr>
              <a:t>Proprietary or other sensitive information (bids, proposals; projects, relationships, trade secrets, etc.)</a:t>
            </a:r>
          </a:p>
          <a:p>
            <a:pPr lvl="2" eaLnBrk="1" hangingPunct="1">
              <a:lnSpc>
                <a:spcPct val="90000"/>
              </a:lnSpc>
            </a:pPr>
            <a:r>
              <a:rPr lang="en-US" sz="1400" b="1" dirty="0" smtClean="0">
                <a:latin typeface="Helvetica"/>
              </a:rPr>
              <a:t>Personal conduct</a:t>
            </a:r>
          </a:p>
          <a:p>
            <a:pPr lvl="2" eaLnBrk="1" hangingPunct="1">
              <a:lnSpc>
                <a:spcPct val="90000"/>
              </a:lnSpc>
            </a:pPr>
            <a:r>
              <a:rPr lang="en-US" sz="1400" b="1" dirty="0" smtClean="0">
                <a:latin typeface="Helvetica"/>
              </a:rPr>
              <a:t>Responsibility </a:t>
            </a:r>
          </a:p>
          <a:p>
            <a:pPr lvl="2" eaLnBrk="1" hangingPunct="1">
              <a:lnSpc>
                <a:spcPct val="90000"/>
              </a:lnSpc>
            </a:pPr>
            <a:endParaRPr lang="en-US" sz="1400" b="1" dirty="0" smtClean="0">
              <a:latin typeface="Helvetica"/>
            </a:endParaRPr>
          </a:p>
          <a:p>
            <a:pPr eaLnBrk="1" hangingPunct="1">
              <a:lnSpc>
                <a:spcPct val="90000"/>
              </a:lnSpc>
            </a:pPr>
            <a:r>
              <a:rPr lang="en-US" sz="1800" b="1" dirty="0" smtClean="0">
                <a:latin typeface="Helvetica"/>
              </a:rPr>
              <a:t>Its also about the our Security Program</a:t>
            </a:r>
          </a:p>
        </p:txBody>
      </p:sp>
      <p:sp>
        <p:nvSpPr>
          <p:cNvPr id="8194" name="Slide Number Placeholder 5"/>
          <p:cNvSpPr>
            <a:spLocks noGrp="1"/>
          </p:cNvSpPr>
          <p:nvPr>
            <p:ph type="sldNum" sz="quarter" idx="12"/>
          </p:nvPr>
        </p:nvSpPr>
        <p:spPr>
          <a:noFill/>
        </p:spPr>
        <p:txBody>
          <a:bodyPr/>
          <a:lstStyle/>
          <a:p>
            <a:fld id="{5E750ADA-ED28-49BA-AB22-F739B35FAE72}"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cSld>
  <p:clrMapOvr>
    <a:masterClrMapping/>
  </p:clrMapOvr>
  <p:transition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z="2400" smtClean="0"/>
              <a:t>Contents:</a:t>
            </a:r>
          </a:p>
        </p:txBody>
      </p:sp>
      <p:sp>
        <p:nvSpPr>
          <p:cNvPr id="9220" name="Rectangle 3"/>
          <p:cNvSpPr>
            <a:spLocks noGrp="1" noChangeArrowheads="1"/>
          </p:cNvSpPr>
          <p:nvPr>
            <p:ph idx="1"/>
          </p:nvPr>
        </p:nvSpPr>
        <p:spPr>
          <a:xfrm>
            <a:off x="533400" y="1676400"/>
            <a:ext cx="8153400" cy="2903538"/>
          </a:xfrm>
        </p:spPr>
        <p:txBody>
          <a:bodyPr/>
          <a:lstStyle/>
          <a:p>
            <a:pPr eaLnBrk="1" hangingPunct="1"/>
            <a:endParaRPr lang="en-US" sz="2000" smtClean="0"/>
          </a:p>
          <a:p>
            <a:pPr eaLnBrk="1" hangingPunct="1"/>
            <a:r>
              <a:rPr lang="en-US" sz="2000" smtClean="0"/>
              <a:t>Introduction to the Industrial Security Program</a:t>
            </a:r>
          </a:p>
          <a:p>
            <a:pPr eaLnBrk="1" hangingPunct="1"/>
            <a:r>
              <a:rPr lang="en-US" sz="2000" smtClean="0"/>
              <a:t>Threat Awareness Briefing </a:t>
            </a:r>
          </a:p>
          <a:p>
            <a:pPr eaLnBrk="1" hangingPunct="1"/>
            <a:r>
              <a:rPr lang="en-US" sz="2000" smtClean="0"/>
              <a:t>Defensive Security Briefing </a:t>
            </a:r>
          </a:p>
          <a:p>
            <a:pPr eaLnBrk="1" hangingPunct="1"/>
            <a:r>
              <a:rPr lang="en-US" sz="2000" smtClean="0"/>
              <a:t>An overview of the security classification system; </a:t>
            </a:r>
          </a:p>
          <a:p>
            <a:pPr eaLnBrk="1" hangingPunct="1"/>
            <a:r>
              <a:rPr lang="en-US" sz="2000" smtClean="0"/>
              <a:t>Reporting obligations and requirements. </a:t>
            </a:r>
          </a:p>
          <a:p>
            <a:pPr eaLnBrk="1" hangingPunct="1"/>
            <a:r>
              <a:rPr lang="en-US" sz="2000" smtClean="0"/>
              <a:t>Job specific security procedures and duties</a:t>
            </a:r>
          </a:p>
          <a:p>
            <a:pPr eaLnBrk="1" hangingPunct="1"/>
            <a:r>
              <a:rPr lang="en-US" sz="2000" smtClean="0"/>
              <a:t>Company Security and Related Programs</a:t>
            </a:r>
          </a:p>
        </p:txBody>
      </p:sp>
      <p:sp>
        <p:nvSpPr>
          <p:cNvPr id="9218" name="Slide Number Placeholder 5"/>
          <p:cNvSpPr>
            <a:spLocks noGrp="1"/>
          </p:cNvSpPr>
          <p:nvPr>
            <p:ph type="sldNum" sz="quarter" idx="12"/>
          </p:nvPr>
        </p:nvSpPr>
        <p:spPr>
          <a:noFill/>
        </p:spPr>
        <p:txBody>
          <a:bodyPr/>
          <a:lstStyle/>
          <a:p>
            <a:fld id="{4B3E5306-C659-4F4A-8EFD-061360B39C25}"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pic>
        <p:nvPicPr>
          <p:cNvPr id="9221" name="Picture 5" descr="PPP_IGOVE_CLP_Capitol_C"/>
          <p:cNvPicPr>
            <a:picLocks noChangeAspect="1" noChangeArrowheads="1"/>
          </p:cNvPicPr>
          <p:nvPr/>
        </p:nvPicPr>
        <p:blipFill>
          <a:blip r:embed="rId3" cstate="print"/>
          <a:srcRect/>
          <a:stretch>
            <a:fillRect/>
          </a:stretch>
        </p:blipFill>
        <p:spPr bwMode="auto">
          <a:xfrm>
            <a:off x="6324600" y="3810000"/>
            <a:ext cx="2324100" cy="232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Introduction</a:t>
            </a:r>
          </a:p>
        </p:txBody>
      </p:sp>
      <p:sp>
        <p:nvSpPr>
          <p:cNvPr id="10244" name="Rectangle 4"/>
          <p:cNvSpPr>
            <a:spLocks noGrp="1" noChangeArrowheads="1"/>
          </p:cNvSpPr>
          <p:nvPr>
            <p:ph idx="1"/>
          </p:nvPr>
        </p:nvSpPr>
        <p:spPr>
          <a:xfrm>
            <a:off x="304800" y="1447800"/>
            <a:ext cx="8610600" cy="5410200"/>
          </a:xfrm>
        </p:spPr>
        <p:txBody>
          <a:bodyPr lIns="91436" tIns="45718" rIns="91436" bIns="45718"/>
          <a:lstStyle/>
          <a:p>
            <a:pPr marL="0" indent="0" defTabSz="893763" eaLnBrk="1" hangingPunct="1">
              <a:lnSpc>
                <a:spcPct val="150000"/>
              </a:lnSpc>
              <a:buNone/>
            </a:pPr>
            <a:r>
              <a:rPr lang="en-US" sz="2000" dirty="0" smtClean="0"/>
              <a:t>As a </a:t>
            </a:r>
            <a:r>
              <a:rPr lang="en-US" sz="2000" u="sng" dirty="0" smtClean="0"/>
              <a:t>Government contractor..</a:t>
            </a:r>
            <a:r>
              <a:rPr lang="en-US" sz="2000" dirty="0" smtClean="0"/>
              <a:t>.</a:t>
            </a:r>
          </a:p>
          <a:p>
            <a:pPr lvl="1" defTabSz="893763">
              <a:lnSpc>
                <a:spcPct val="150000"/>
              </a:lnSpc>
              <a:spcBef>
                <a:spcPts val="0"/>
              </a:spcBef>
            </a:pPr>
            <a:r>
              <a:rPr lang="en-US" sz="1600" dirty="0" smtClean="0"/>
              <a:t>We are </a:t>
            </a:r>
            <a:r>
              <a:rPr lang="en-US" sz="1600" u="sng" dirty="0" smtClean="0"/>
              <a:t>bound</a:t>
            </a:r>
            <a:r>
              <a:rPr lang="en-US" sz="1600" dirty="0" smtClean="0"/>
              <a:t> by Executive Order 12829, National Industrial Security Program,  which establishes rules and regulations to properly </a:t>
            </a:r>
            <a:r>
              <a:rPr lang="en-US" sz="1600" u="sng" dirty="0" smtClean="0"/>
              <a:t>protect and control</a:t>
            </a:r>
            <a:r>
              <a:rPr lang="en-US" sz="1600" dirty="0" smtClean="0"/>
              <a:t> all classified material in our possession or under our immediate control.</a:t>
            </a:r>
          </a:p>
          <a:p>
            <a:pPr lvl="1" defTabSz="893763">
              <a:lnSpc>
                <a:spcPct val="150000"/>
              </a:lnSpc>
              <a:spcBef>
                <a:spcPts val="0"/>
              </a:spcBef>
            </a:pPr>
            <a:r>
              <a:rPr lang="en-US" sz="1600" dirty="0" smtClean="0"/>
              <a:t>We have been granted a Facility Clearance by the Defense Industrial Security Clearance Office – a division of the Defense Security Service (a.k.a. Cognizant Security Agency)</a:t>
            </a:r>
          </a:p>
          <a:p>
            <a:pPr lvl="1" defTabSz="893763">
              <a:lnSpc>
                <a:spcPct val="150000"/>
              </a:lnSpc>
              <a:spcBef>
                <a:spcPts val="0"/>
              </a:spcBef>
            </a:pPr>
            <a:r>
              <a:rPr lang="en-US" sz="1600" dirty="0" smtClean="0"/>
              <a:t>Employees and to some extent consultants requiring access to classified information in order to perform work on classified contracts are granted “eligibility” by DSS and “access” by the Company (in conjunction with the needs of our government client).</a:t>
            </a:r>
          </a:p>
          <a:p>
            <a:pPr lvl="1" defTabSz="893763">
              <a:lnSpc>
                <a:spcPct val="150000"/>
              </a:lnSpc>
            </a:pPr>
            <a:r>
              <a:rPr lang="en-US" sz="1600" dirty="0" smtClean="0"/>
              <a:t>Background Investigations are conducted by OPM (or their contractors) based upon the employee’s “Need to Know” and the company’s security requirements imposed by contract.</a:t>
            </a:r>
          </a:p>
        </p:txBody>
      </p:sp>
      <p:sp>
        <p:nvSpPr>
          <p:cNvPr id="10242" name="Slide Number Placeholder 5"/>
          <p:cNvSpPr>
            <a:spLocks noGrp="1"/>
          </p:cNvSpPr>
          <p:nvPr>
            <p:ph type="sldNum" sz="quarter" idx="12"/>
          </p:nvPr>
        </p:nvSpPr>
        <p:spPr>
          <a:noFill/>
        </p:spPr>
        <p:txBody>
          <a:bodyPr/>
          <a:lstStyle/>
          <a:p>
            <a:fld id="{A2E7180A-D0FB-4680-9160-7F01915D0CC4}"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transition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z="2000" smtClean="0"/>
              <a:t>The Company Facility Clearance</a:t>
            </a:r>
          </a:p>
        </p:txBody>
      </p:sp>
      <p:sp>
        <p:nvSpPr>
          <p:cNvPr id="11268" name="Rectangle 3"/>
          <p:cNvSpPr>
            <a:spLocks noGrp="1" noChangeArrowheads="1"/>
          </p:cNvSpPr>
          <p:nvPr>
            <p:ph idx="1"/>
          </p:nvPr>
        </p:nvSpPr>
        <p:spPr>
          <a:xfrm>
            <a:off x="304800" y="1676400"/>
            <a:ext cx="8534400" cy="4416425"/>
          </a:xfrm>
        </p:spPr>
        <p:txBody>
          <a:bodyPr/>
          <a:lstStyle/>
          <a:p>
            <a:pPr marL="0" indent="0" eaLnBrk="1" hangingPunct="1">
              <a:lnSpc>
                <a:spcPct val="114000"/>
              </a:lnSpc>
              <a:spcBef>
                <a:spcPts val="0"/>
              </a:spcBef>
            </a:pPr>
            <a:r>
              <a:rPr lang="en-US" sz="1700" dirty="0" smtClean="0"/>
              <a:t>A Facility Clearance (FCL) is a determination that a company is eligible for access to classified information or award of a classified contract. This process involves an evaluation of the corporate organization; key leadership; outside corporate relationships; foreign influence, etc.</a:t>
            </a:r>
          </a:p>
          <a:p>
            <a:pPr marL="0" indent="0" eaLnBrk="1" hangingPunct="1">
              <a:lnSpc>
                <a:spcPct val="114000"/>
              </a:lnSpc>
              <a:spcBef>
                <a:spcPts val="0"/>
              </a:spcBef>
            </a:pPr>
            <a:r>
              <a:rPr lang="en-US" sz="1700" dirty="0" smtClean="0"/>
              <a:t>  </a:t>
            </a:r>
            <a:r>
              <a:rPr lang="en-US" sz="1700" i="1" dirty="0" smtClean="0"/>
              <a:t>In other words</a:t>
            </a:r>
            <a:r>
              <a:rPr lang="en-US" sz="1700" dirty="0" smtClean="0"/>
              <a:t>, an FCL means that a company (or better said, its cleared personnel) may have access to classified information based on a government need and at a government approved location.</a:t>
            </a:r>
          </a:p>
          <a:p>
            <a:pPr marL="0" indent="0" eaLnBrk="1" hangingPunct="1">
              <a:lnSpc>
                <a:spcPct val="114000"/>
              </a:lnSpc>
              <a:spcBef>
                <a:spcPts val="0"/>
              </a:spcBef>
            </a:pPr>
            <a:r>
              <a:rPr lang="en-US" sz="1700" dirty="0" smtClean="0"/>
              <a:t>  An ability to STORE classified information or process classified information requires separate reviews and authorizations.</a:t>
            </a:r>
          </a:p>
          <a:p>
            <a:pPr marL="0" indent="0" eaLnBrk="1" hangingPunct="1">
              <a:lnSpc>
                <a:spcPct val="114000"/>
              </a:lnSpc>
              <a:spcBef>
                <a:spcPts val="0"/>
              </a:spcBef>
            </a:pPr>
            <a:r>
              <a:rPr lang="en-US" sz="1700" dirty="0" smtClean="0"/>
              <a:t>  Companies are required to complete a DOD SECURITY AGREEMENT (DD Form 441) which outlines its security responsibilities.</a:t>
            </a:r>
          </a:p>
          <a:p>
            <a:pPr marL="0" indent="0" eaLnBrk="1" hangingPunct="1">
              <a:lnSpc>
                <a:spcPct val="90000"/>
              </a:lnSpc>
              <a:spcBef>
                <a:spcPct val="30000"/>
              </a:spcBef>
              <a:buFontTx/>
              <a:buNone/>
            </a:pPr>
            <a:endParaRPr lang="en-US" sz="1700" dirty="0" smtClean="0"/>
          </a:p>
          <a:p>
            <a:pPr marL="0" indent="0" eaLnBrk="1" hangingPunct="1">
              <a:lnSpc>
                <a:spcPct val="90000"/>
              </a:lnSpc>
              <a:spcBef>
                <a:spcPct val="30000"/>
              </a:spcBef>
              <a:buFontTx/>
              <a:buNone/>
            </a:pPr>
            <a:r>
              <a:rPr lang="en-US" sz="1500" i="1" dirty="0" smtClean="0"/>
              <a:t>The Industrial Security Facility Database maintains data on all DoD cleared companies. FSOs and other authorized persons may access the database to verify a company’s FCL.  Companies are identified through their “CAGE Code”</a:t>
            </a:r>
          </a:p>
        </p:txBody>
      </p:sp>
      <p:sp>
        <p:nvSpPr>
          <p:cNvPr id="11266" name="Slide Number Placeholder 5"/>
          <p:cNvSpPr>
            <a:spLocks noGrp="1"/>
          </p:cNvSpPr>
          <p:nvPr>
            <p:ph type="sldNum" sz="quarter" idx="12"/>
          </p:nvPr>
        </p:nvSpPr>
        <p:spPr>
          <a:noFill/>
        </p:spPr>
        <p:txBody>
          <a:bodyPr/>
          <a:lstStyle/>
          <a:p>
            <a:fld id="{299B47F2-FD11-4CE7-A48D-02811960CCCD}" type="slidenum">
              <a:rPr lang="en-US" smtClean="0">
                <a:latin typeface="Arial" pitchFamily="34" charset="0"/>
                <a:cs typeface="Arial" pitchFamily="34" charset="0"/>
              </a:rPr>
              <a:pPr/>
              <a:t>7</a:t>
            </a:fld>
            <a:endParaRPr lang="en-US" dirty="0" smtClean="0">
              <a:latin typeface="Arial" pitchFamily="34" charset="0"/>
              <a:cs typeface="Arial" pitchFamily="34" charset="0"/>
            </a:endParaRPr>
          </a:p>
        </p:txBody>
      </p:sp>
      <p:sp>
        <p:nvSpPr>
          <p:cNvPr id="2" name="TextBox 1"/>
          <p:cNvSpPr txBox="1"/>
          <p:nvPr/>
        </p:nvSpPr>
        <p:spPr>
          <a:xfrm>
            <a:off x="457200" y="6186100"/>
            <a:ext cx="2209800" cy="276999"/>
          </a:xfrm>
          <a:prstGeom prst="rect">
            <a:avLst/>
          </a:prstGeom>
          <a:noFill/>
        </p:spPr>
        <p:txBody>
          <a:bodyPr wrap="square" rtlCol="0">
            <a:spAutoFit/>
          </a:bodyPr>
          <a:lstStyle/>
          <a:p>
            <a:r>
              <a:rPr lang="en-US" sz="1200" dirty="0" smtClean="0">
                <a:solidFill>
                  <a:schemeClr val="bg1"/>
                </a:solidFill>
              </a:rPr>
              <a:t>2013 Security Orientation</a:t>
            </a:r>
            <a:endParaRPr lang="en-US" sz="1200" dirty="0">
              <a:solidFill>
                <a:schemeClr val="bg1"/>
              </a:solidFill>
            </a:endParaRPr>
          </a:p>
        </p:txBody>
      </p:sp>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FC7551C2-7EAA-4B58-9798-CF3DCFC1A75F}"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grpSp>
        <p:nvGrpSpPr>
          <p:cNvPr id="12291" name="Group 13"/>
          <p:cNvGrpSpPr>
            <a:grpSpLocks/>
          </p:cNvGrpSpPr>
          <p:nvPr/>
        </p:nvGrpSpPr>
        <p:grpSpPr bwMode="auto">
          <a:xfrm>
            <a:off x="419100" y="685800"/>
            <a:ext cx="7734300" cy="5724525"/>
            <a:chOff x="-552" y="48"/>
            <a:chExt cx="4872" cy="3606"/>
          </a:xfrm>
        </p:grpSpPr>
        <p:pic>
          <p:nvPicPr>
            <p:cNvPr id="12292" name="Picture 5"/>
            <p:cNvPicPr>
              <a:picLocks noChangeAspect="1" noChangeArrowheads="1"/>
            </p:cNvPicPr>
            <p:nvPr/>
          </p:nvPicPr>
          <p:blipFill>
            <a:blip r:embed="rId3" cstate="print"/>
            <a:srcRect l="6767" t="11279" r="22557" b="13530"/>
            <a:stretch>
              <a:fillRect/>
            </a:stretch>
          </p:blipFill>
          <p:spPr bwMode="auto">
            <a:xfrm>
              <a:off x="816" y="672"/>
              <a:ext cx="3504" cy="2982"/>
            </a:xfrm>
            <a:prstGeom prst="rect">
              <a:avLst/>
            </a:prstGeom>
            <a:noFill/>
            <a:ln w="9525">
              <a:noFill/>
              <a:miter lim="800000"/>
              <a:headEnd/>
              <a:tailEnd/>
            </a:ln>
          </p:spPr>
        </p:pic>
        <p:sp>
          <p:nvSpPr>
            <p:cNvPr id="12293" name="Text Box 6"/>
            <p:cNvSpPr txBox="1">
              <a:spLocks noChangeArrowheads="1"/>
            </p:cNvSpPr>
            <p:nvPr/>
          </p:nvSpPr>
          <p:spPr bwMode="auto">
            <a:xfrm>
              <a:off x="-552" y="48"/>
              <a:ext cx="2736" cy="192"/>
            </a:xfrm>
            <a:prstGeom prst="rect">
              <a:avLst/>
            </a:prstGeom>
            <a:noFill/>
            <a:ln w="9525">
              <a:noFill/>
              <a:miter lim="800000"/>
              <a:headEnd/>
              <a:tailEnd/>
            </a:ln>
          </p:spPr>
          <p:txBody>
            <a:bodyPr>
              <a:spAutoFit/>
            </a:bodyPr>
            <a:lstStyle/>
            <a:p>
              <a:pPr>
                <a:spcBef>
                  <a:spcPct val="50000"/>
                </a:spcBef>
              </a:pPr>
              <a:r>
                <a:rPr lang="en-US" sz="1400" dirty="0"/>
                <a:t>Sample ISFD Verification</a:t>
              </a:r>
            </a:p>
          </p:txBody>
        </p:sp>
        <p:sp>
          <p:nvSpPr>
            <p:cNvPr id="12294" name="Text Box 7"/>
            <p:cNvSpPr txBox="1">
              <a:spLocks noChangeArrowheads="1"/>
            </p:cNvSpPr>
            <p:nvPr/>
          </p:nvSpPr>
          <p:spPr bwMode="auto">
            <a:xfrm>
              <a:off x="1968" y="960"/>
              <a:ext cx="960" cy="831"/>
            </a:xfrm>
            <a:prstGeom prst="rect">
              <a:avLst/>
            </a:prstGeom>
            <a:solidFill>
              <a:srgbClr val="FFFFFF"/>
            </a:solidFill>
            <a:ln w="9525">
              <a:noFill/>
              <a:miter lim="800000"/>
              <a:headEnd/>
              <a:tailEnd/>
            </a:ln>
          </p:spPr>
          <p:txBody>
            <a:bodyPr lIns="0">
              <a:spAutoFit/>
            </a:bodyPr>
            <a:lstStyle/>
            <a:p>
              <a:pPr>
                <a:spcBef>
                  <a:spcPct val="50000"/>
                </a:spcBef>
              </a:pPr>
              <a:r>
                <a:rPr lang="en-US" sz="800" b="1"/>
                <a:t>1ABC1</a:t>
              </a:r>
            </a:p>
            <a:p>
              <a:pPr>
                <a:spcBef>
                  <a:spcPct val="50000"/>
                </a:spcBef>
              </a:pPr>
              <a:r>
                <a:rPr lang="en-US" sz="800" b="1"/>
                <a:t>BESTCOMPANYEVER</a:t>
              </a:r>
            </a:p>
            <a:p>
              <a:pPr>
                <a:spcBef>
                  <a:spcPct val="50000"/>
                </a:spcBef>
              </a:pPr>
              <a:endParaRPr lang="en-US" sz="800" b="1"/>
            </a:p>
            <a:p>
              <a:pPr>
                <a:spcBef>
                  <a:spcPct val="50000"/>
                </a:spcBef>
              </a:pPr>
              <a:r>
                <a:rPr lang="en-US" sz="800" b="1"/>
                <a:t>123 4</a:t>
              </a:r>
              <a:r>
                <a:rPr lang="en-US" sz="800" b="1" baseline="30000"/>
                <a:t>th</a:t>
              </a:r>
              <a:r>
                <a:rPr lang="en-US" sz="800" b="1"/>
                <a:t> Street</a:t>
              </a:r>
            </a:p>
            <a:p>
              <a:pPr>
                <a:spcBef>
                  <a:spcPct val="50000"/>
                </a:spcBef>
              </a:pPr>
              <a:r>
                <a:rPr lang="en-US" sz="800" b="1"/>
                <a:t>Suite 789</a:t>
              </a:r>
            </a:p>
            <a:p>
              <a:pPr>
                <a:spcBef>
                  <a:spcPct val="50000"/>
                </a:spcBef>
              </a:pPr>
              <a:r>
                <a:rPr lang="en-US" sz="800" b="1"/>
                <a:t>Alexandria, VA 22315</a:t>
              </a:r>
            </a:p>
            <a:p>
              <a:pPr>
                <a:spcBef>
                  <a:spcPct val="50000"/>
                </a:spcBef>
              </a:pPr>
              <a:endParaRPr lang="en-US" sz="800" b="1"/>
            </a:p>
          </p:txBody>
        </p:sp>
        <p:sp>
          <p:nvSpPr>
            <p:cNvPr id="12295" name="Text Box 11"/>
            <p:cNvSpPr txBox="1">
              <a:spLocks noChangeArrowheads="1"/>
            </p:cNvSpPr>
            <p:nvPr/>
          </p:nvSpPr>
          <p:spPr bwMode="auto">
            <a:xfrm>
              <a:off x="2208" y="2688"/>
              <a:ext cx="1104" cy="135"/>
            </a:xfrm>
            <a:prstGeom prst="rect">
              <a:avLst/>
            </a:prstGeom>
            <a:solidFill>
              <a:srgbClr val="FFFFFF"/>
            </a:solidFill>
            <a:ln w="9525">
              <a:noFill/>
              <a:miter lim="800000"/>
              <a:headEnd/>
              <a:tailEnd/>
            </a:ln>
          </p:spPr>
          <p:txBody>
            <a:bodyPr>
              <a:spAutoFit/>
            </a:bodyPr>
            <a:lstStyle/>
            <a:p>
              <a:pPr>
                <a:spcBef>
                  <a:spcPct val="50000"/>
                </a:spcBef>
              </a:pPr>
              <a:r>
                <a:rPr lang="en-US" sz="800" b="1"/>
                <a:t>I. M. SECURE</a:t>
              </a:r>
            </a:p>
          </p:txBody>
        </p:sp>
        <p:sp>
          <p:nvSpPr>
            <p:cNvPr id="12296" name="Text Box 12"/>
            <p:cNvSpPr txBox="1">
              <a:spLocks noChangeArrowheads="1"/>
            </p:cNvSpPr>
            <p:nvPr/>
          </p:nvSpPr>
          <p:spPr bwMode="auto">
            <a:xfrm>
              <a:off x="2256" y="2880"/>
              <a:ext cx="1104" cy="135"/>
            </a:xfrm>
            <a:prstGeom prst="rect">
              <a:avLst/>
            </a:prstGeom>
            <a:solidFill>
              <a:srgbClr val="FFFFFF"/>
            </a:solidFill>
            <a:ln w="9525">
              <a:noFill/>
              <a:miter lim="800000"/>
              <a:headEnd/>
              <a:tailEnd/>
            </a:ln>
          </p:spPr>
          <p:txBody>
            <a:bodyPr>
              <a:spAutoFit/>
            </a:bodyPr>
            <a:lstStyle/>
            <a:p>
              <a:pPr>
                <a:spcBef>
                  <a:spcPct val="50000"/>
                </a:spcBef>
              </a:pPr>
              <a:r>
                <a:rPr lang="en-US" sz="800" b="1"/>
                <a:t>1-800-SEC-CALL</a:t>
              </a:r>
            </a:p>
          </p:txBody>
        </p:sp>
      </p:grpSp>
    </p:spTree>
  </p:cSld>
  <p:clrMapOvr>
    <a:masterClrMapping/>
  </p:clrMapOvr>
  <p:transition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smtClean="0"/>
              <a:t>Personnel Clearances</a:t>
            </a:r>
          </a:p>
        </p:txBody>
      </p:sp>
      <p:sp>
        <p:nvSpPr>
          <p:cNvPr id="13316" name="Rectangle 3"/>
          <p:cNvSpPr>
            <a:spLocks noGrp="1" noChangeArrowheads="1"/>
          </p:cNvSpPr>
          <p:nvPr>
            <p:ph idx="1"/>
          </p:nvPr>
        </p:nvSpPr>
        <p:spPr>
          <a:xfrm>
            <a:off x="457200" y="1981200"/>
            <a:ext cx="8032750" cy="4111625"/>
          </a:xfrm>
        </p:spPr>
        <p:txBody>
          <a:bodyPr/>
          <a:lstStyle/>
          <a:p>
            <a:pPr marL="0" indent="0" eaLnBrk="1" hangingPunct="1">
              <a:buFontTx/>
              <a:buNone/>
            </a:pPr>
            <a:r>
              <a:rPr lang="en-US" sz="1700" dirty="0" smtClean="0"/>
              <a:t>Once the company receives its FCL, select employees can be granted access to classified information based upon:</a:t>
            </a:r>
          </a:p>
        </p:txBody>
      </p:sp>
      <p:sp>
        <p:nvSpPr>
          <p:cNvPr id="13314" name="Slide Number Placeholder 5"/>
          <p:cNvSpPr>
            <a:spLocks noGrp="1"/>
          </p:cNvSpPr>
          <p:nvPr>
            <p:ph type="sldNum" sz="quarter" idx="12"/>
          </p:nvPr>
        </p:nvSpPr>
        <p:spPr>
          <a:noFill/>
        </p:spPr>
        <p:txBody>
          <a:bodyPr/>
          <a:lstStyle/>
          <a:p>
            <a:fld id="{F194AFEB-A024-4872-A643-D359AA3C7BC6}"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graphicFrame>
        <p:nvGraphicFramePr>
          <p:cNvPr id="43098" name="Group 90"/>
          <p:cNvGraphicFramePr>
            <a:graphicFrameLocks noGrp="1"/>
          </p:cNvGraphicFramePr>
          <p:nvPr>
            <p:extLst>
              <p:ext uri="{D42A27DB-BD31-4B8C-83A1-F6EECF244321}">
                <p14:modId xmlns:p14="http://schemas.microsoft.com/office/powerpoint/2010/main" val="3085726805"/>
              </p:ext>
            </p:extLst>
          </p:nvPr>
        </p:nvGraphicFramePr>
        <p:xfrm>
          <a:off x="685800" y="2819400"/>
          <a:ext cx="7848600" cy="2486661"/>
        </p:xfrm>
        <a:graphic>
          <a:graphicData uri="http://schemas.openxmlformats.org/drawingml/2006/table">
            <a:tbl>
              <a:tblPr/>
              <a:tblGrid>
                <a:gridCol w="2438400"/>
                <a:gridCol w="3084513"/>
                <a:gridCol w="2325687"/>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bg1"/>
                          </a:solidFill>
                          <a:effectLst/>
                          <a:latin typeface="Arial" charset="0"/>
                          <a:cs typeface="Arial" charset="0"/>
                        </a:rPr>
                        <a:t>ELIGIBILITY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bg1"/>
                          </a:solidFill>
                          <a:effectLst/>
                          <a:latin typeface="Arial" charset="0"/>
                          <a:cs typeface="Arial" charset="0"/>
                        </a:rPr>
                        <a:t>NEED TO KNOW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bg1"/>
                          </a:solidFill>
                          <a:effectLst/>
                          <a:latin typeface="Arial" charset="0"/>
                          <a:cs typeface="Arial" charset="0"/>
                        </a:rPr>
                        <a:t>INDOCTRINATION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r>
              <a:tr h="35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Granted by CSA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9C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Established by Contract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9C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Completed by Company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9CB"/>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Favorable background inv.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DD 254 requirements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Eligibility &amp; Contract Limits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TS:  SSBI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Access to all up to TS; SCI eligible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S:  SSBI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Access up to Secret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IT Levels: Sensitivity levels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Based on systems and access rqmts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IT Level I, II or III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Suitability: NACI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Non-Sensitive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bg1"/>
                          </a:solidFill>
                          <a:effectLst/>
                          <a:latin typeface="Arial" charset="0"/>
                          <a:cs typeface="Arial" charset="0"/>
                        </a:rPr>
                        <a:t>None – “Favorable”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bg1"/>
                          </a:solidFill>
                          <a:effectLst/>
                          <a:latin typeface="Arial" charset="0"/>
                          <a:cs typeface="Arial" charset="0"/>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bg1"/>
                          </a:solidFill>
                          <a:effectLst/>
                          <a:latin typeface="Arial" charset="0"/>
                          <a:cs typeface="Arial" charset="0"/>
                        </a:rPr>
                        <a:t>As per agency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charset="0"/>
                          <a:cs typeface="Arial" charset="0"/>
                        </a:rPr>
                        <a:t>NATO; COMSEC,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55" name="Text Box 78"/>
          <p:cNvSpPr txBox="1">
            <a:spLocks noChangeArrowheads="1"/>
          </p:cNvSpPr>
          <p:nvPr/>
        </p:nvSpPr>
        <p:spPr bwMode="auto">
          <a:xfrm>
            <a:off x="2895600" y="2819400"/>
            <a:ext cx="304800" cy="336550"/>
          </a:xfrm>
          <a:prstGeom prst="rect">
            <a:avLst/>
          </a:prstGeom>
          <a:noFill/>
          <a:ln w="9525">
            <a:noFill/>
            <a:miter lim="800000"/>
            <a:headEnd/>
            <a:tailEnd/>
          </a:ln>
        </p:spPr>
        <p:txBody>
          <a:bodyPr>
            <a:spAutoFit/>
          </a:bodyPr>
          <a:lstStyle/>
          <a:p>
            <a:pPr>
              <a:spcBef>
                <a:spcPct val="50000"/>
              </a:spcBef>
            </a:pPr>
            <a:r>
              <a:rPr lang="en-US" sz="1600" b="1">
                <a:solidFill>
                  <a:srgbClr val="F6F9CB"/>
                </a:solidFill>
              </a:rPr>
              <a:t>+</a:t>
            </a:r>
          </a:p>
        </p:txBody>
      </p:sp>
      <p:sp>
        <p:nvSpPr>
          <p:cNvPr id="13356" name="Text Box 79"/>
          <p:cNvSpPr txBox="1">
            <a:spLocks noChangeArrowheads="1"/>
          </p:cNvSpPr>
          <p:nvPr/>
        </p:nvSpPr>
        <p:spPr bwMode="auto">
          <a:xfrm>
            <a:off x="5867400" y="2819400"/>
            <a:ext cx="381000" cy="336550"/>
          </a:xfrm>
          <a:prstGeom prst="rect">
            <a:avLst/>
          </a:prstGeom>
          <a:noFill/>
          <a:ln w="9525">
            <a:noFill/>
            <a:miter lim="800000"/>
            <a:headEnd/>
            <a:tailEnd/>
          </a:ln>
        </p:spPr>
        <p:txBody>
          <a:bodyPr>
            <a:spAutoFit/>
          </a:bodyPr>
          <a:lstStyle/>
          <a:p>
            <a:pPr>
              <a:spcBef>
                <a:spcPct val="50000"/>
              </a:spcBef>
            </a:pPr>
            <a:r>
              <a:rPr lang="en-US" sz="1600" b="1">
                <a:solidFill>
                  <a:srgbClr val="F6F9CB"/>
                </a:solidFill>
              </a:rPr>
              <a:t>+</a:t>
            </a:r>
          </a:p>
        </p:txBody>
      </p:sp>
    </p:spTree>
  </p:cSld>
  <p:clrMapOvr>
    <a:masterClrMapping/>
  </p:clrMapOvr>
  <p:transition advTm="10000"/>
  <p:timing>
    <p:tnLst>
      <p:par>
        <p:cTn id="1" dur="indefinite" restart="never" nodeType="tmRoot"/>
      </p:par>
    </p:tnLst>
  </p:timing>
</p:sld>
</file>

<file path=ppt/theme/theme1.xml><?xml version="1.0" encoding="utf-8"?>
<a:theme xmlns:a="http://schemas.openxmlformats.org/drawingml/2006/main" name="PPP_SBUSC_TXT_Negotiation_Solu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PPP_SBUSC_TXT_Negotiation_Solution</Template>
  <TotalTime>3232</TotalTime>
  <Words>2429</Words>
  <Application>Microsoft Office PowerPoint</Application>
  <PresentationFormat>On-screen Show (4:3)</PresentationFormat>
  <Paragraphs>328</Paragraphs>
  <Slides>33</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PPP_SBUSC_TXT_Negotiation_Solution</vt:lpstr>
      <vt:lpstr>Visio</vt:lpstr>
      <vt:lpstr>Photo Editor Photo</vt:lpstr>
      <vt:lpstr>SECURITY ORIENTATION</vt:lpstr>
      <vt:lpstr>PowerPoint Presentation</vt:lpstr>
      <vt:lpstr>Administrative Matters</vt:lpstr>
      <vt:lpstr>SO…What’s this briefing all about?</vt:lpstr>
      <vt:lpstr>Contents:</vt:lpstr>
      <vt:lpstr>Introduction</vt:lpstr>
      <vt:lpstr>The Company Facility Clearance</vt:lpstr>
      <vt:lpstr>PowerPoint Presentation</vt:lpstr>
      <vt:lpstr>Personnel Clearances</vt:lpstr>
      <vt:lpstr>The Non-Disclosure Agreement</vt:lpstr>
      <vt:lpstr>Industrial Security Oversight</vt:lpstr>
      <vt:lpstr>PowerPoint Presentation</vt:lpstr>
      <vt:lpstr>The Threats</vt:lpstr>
      <vt:lpstr>DSS Intel tells us that …</vt:lpstr>
      <vt:lpstr>DSS Tells Us that …</vt:lpstr>
      <vt:lpstr>The Threat – Economic &amp; Industrial Espionage</vt:lpstr>
      <vt:lpstr>The Threat (Cont’d)</vt:lpstr>
      <vt:lpstr>The Threat – Economic &amp; Industrial Espionage</vt:lpstr>
      <vt:lpstr>PowerPoint Presentation</vt:lpstr>
      <vt:lpstr>Threat Awareness …</vt:lpstr>
      <vt:lpstr>PowerPoint Presentation</vt:lpstr>
      <vt:lpstr>First we need to know what we are protecting!</vt:lpstr>
      <vt:lpstr>PowerPoint Presentation</vt:lpstr>
      <vt:lpstr>PowerPoint Presentation</vt:lpstr>
      <vt:lpstr>PowerPoint Presentation</vt:lpstr>
      <vt:lpstr>PowerPoint Presentation</vt:lpstr>
      <vt:lpstr>PowerPoint Presentation</vt:lpstr>
      <vt:lpstr>PowerPoint Presentation</vt:lpstr>
      <vt:lpstr>Protecting Yourself in an Uncertain World</vt:lpstr>
      <vt:lpstr>Security Violations Bring Disciplinary Actions</vt:lpstr>
      <vt:lpstr>Qivliq Security Program</vt:lpstr>
      <vt:lpstr>Report It! (Hotline Numbers)</vt:lpstr>
      <vt:lpstr>PowerPoint Presentation</vt:lpstr>
    </vt:vector>
  </TitlesOfParts>
  <Company>TKC Technology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SECURITY BRIEFING</dc:title>
  <dc:creator>Mark OMalley</dc:creator>
  <cp:lastModifiedBy>Windows User</cp:lastModifiedBy>
  <cp:revision>53</cp:revision>
  <dcterms:created xsi:type="dcterms:W3CDTF">2008-07-04T20:13:59Z</dcterms:created>
  <dcterms:modified xsi:type="dcterms:W3CDTF">2012-12-27T21:33:53Z</dcterms:modified>
</cp:coreProperties>
</file>