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notesMasterIdLst>
    <p:notesMasterId r:id="rId18"/>
  </p:notesMasterIdLst>
  <p:sldIdLst>
    <p:sldId id="256" r:id="rId2"/>
    <p:sldId id="257" r:id="rId3"/>
    <p:sldId id="268" r:id="rId4"/>
    <p:sldId id="269" r:id="rId5"/>
    <p:sldId id="259" r:id="rId6"/>
    <p:sldId id="260" r:id="rId7"/>
    <p:sldId id="261" r:id="rId8"/>
    <p:sldId id="262" r:id="rId9"/>
    <p:sldId id="267" r:id="rId10"/>
    <p:sldId id="264" r:id="rId11"/>
    <p:sldId id="263" r:id="rId12"/>
    <p:sldId id="265" r:id="rId13"/>
    <p:sldId id="266"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399DE-AEAB-4EFD-AF0E-3A83D1FE05C8}" type="datetimeFigureOut">
              <a:rPr lang="en-US" smtClean="0"/>
              <a:t>12/24/2012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D72B77-0B13-499E-9E62-5D67E219DBA1}" type="slidenum">
              <a:rPr lang="en-US" smtClean="0"/>
              <a:t>‹#›</a:t>
            </a:fld>
            <a:endParaRPr lang="en-US" dirty="0"/>
          </a:p>
        </p:txBody>
      </p:sp>
    </p:spTree>
    <p:extLst>
      <p:ext uri="{BB962C8B-B14F-4D97-AF65-F5344CB8AC3E}">
        <p14:creationId xmlns:p14="http://schemas.microsoft.com/office/powerpoint/2010/main" val="3451667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151590" y="895083"/>
            <a:ext cx="8840821" cy="1170493"/>
          </a:xfrm>
        </p:spPr>
        <p:txBody>
          <a:bodyPr/>
          <a:lstStyle>
            <a:lvl1pPr algn="ctr">
              <a:defRPr/>
            </a:lvl1pPr>
          </a:lstStyle>
          <a:p>
            <a:pPr lvl="0"/>
            <a:r>
              <a:rPr lang="en-US" noProof="0" smtClean="0"/>
              <a:t>Click to edit Master title style</a:t>
            </a:r>
          </a:p>
        </p:txBody>
      </p:sp>
      <p:sp>
        <p:nvSpPr>
          <p:cNvPr id="3076" name="Rectangle 4"/>
          <p:cNvSpPr>
            <a:spLocks noGrp="1" noChangeArrowheads="1"/>
          </p:cNvSpPr>
          <p:nvPr>
            <p:ph type="subTitle" idx="1"/>
          </p:nvPr>
        </p:nvSpPr>
        <p:spPr>
          <a:xfrm>
            <a:off x="137289" y="2134429"/>
            <a:ext cx="8855122" cy="1308198"/>
          </a:xfrm>
        </p:spPr>
        <p:txBody>
          <a:bodyPr/>
          <a:lstStyle>
            <a:lvl1pPr marL="0" indent="0" algn="ctr">
              <a:buFontTx/>
              <a:buNone/>
              <a:defRPr/>
            </a:lvl1pPr>
          </a:lstStyle>
          <a:p>
            <a:pPr lvl="0"/>
            <a:r>
              <a:rPr lang="en-US" noProof="0" smtClean="0"/>
              <a:t>Click to edit Master subtitle style</a:t>
            </a:r>
          </a:p>
        </p:txBody>
      </p:sp>
      <p:sp>
        <p:nvSpPr>
          <p:cNvPr id="3081" name="Rectangle 9"/>
          <p:cNvSpPr>
            <a:spLocks noGrp="1" noChangeArrowheads="1"/>
          </p:cNvSpPr>
          <p:nvPr>
            <p:ph type="ftr" sz="quarter" idx="3"/>
          </p:nvPr>
        </p:nvSpPr>
        <p:spPr>
          <a:xfrm>
            <a:off x="228600" y="6609844"/>
            <a:ext cx="7459568" cy="248156"/>
          </a:xfrm>
        </p:spPr>
        <p:txBody>
          <a:bodyPr/>
          <a:lstStyle>
            <a:lvl1pPr algn="l">
              <a:defRPr>
                <a:solidFill>
                  <a:srgbClr val="FFFFFF"/>
                </a:solidFill>
              </a:defRPr>
            </a:lvl1pPr>
          </a:lstStyle>
          <a:p>
            <a:r>
              <a:rPr lang="en-US" smtClean="0"/>
              <a:t>2013 Unclas Export Control Act</a:t>
            </a:r>
            <a:endParaRPr lang="en-US" dirty="0"/>
          </a:p>
        </p:txBody>
      </p:sp>
      <p:sp>
        <p:nvSpPr>
          <p:cNvPr id="3082" name="Rectangle 10"/>
          <p:cNvSpPr>
            <a:spLocks noGrp="1" noChangeArrowheads="1"/>
          </p:cNvSpPr>
          <p:nvPr>
            <p:ph type="sldNum" sz="quarter" idx="4"/>
          </p:nvPr>
        </p:nvSpPr>
        <p:spPr>
          <a:xfrm>
            <a:off x="8649189" y="6609844"/>
            <a:ext cx="494811" cy="248156"/>
          </a:xfrm>
        </p:spPr>
        <p:txBody>
          <a:bodyPr/>
          <a:lstStyle>
            <a:lvl1pPr>
              <a:defRPr>
                <a:solidFill>
                  <a:srgbClr val="FFFFFF"/>
                </a:solidFill>
              </a:defRPr>
            </a:lvl1pPr>
          </a:lstStyle>
          <a:p>
            <a:fld id="{F7B0CD6D-46A6-4A3D-9EE1-17DA86366E19}" type="slidenum">
              <a:rPr lang="en-US" smtClean="0"/>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FEF04AA-85BA-4C42-91D1-4737FF3B9F48}" type="datetime1">
              <a:rPr lang="en-US" smtClean="0"/>
              <a:t>12/24/2012</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2013 Unclas Export Control Act</a:t>
            </a:r>
            <a:endParaRPr lang="en-US" dirty="0"/>
          </a:p>
        </p:txBody>
      </p:sp>
      <p:sp>
        <p:nvSpPr>
          <p:cNvPr id="6" name="Slide Number Placeholder 5"/>
          <p:cNvSpPr>
            <a:spLocks noGrp="1"/>
          </p:cNvSpPr>
          <p:nvPr>
            <p:ph type="sldNum" sz="quarter" idx="12"/>
          </p:nvPr>
        </p:nvSpPr>
        <p:spPr/>
        <p:txBody>
          <a:bodyPr/>
          <a:lstStyle>
            <a:lvl1pPr>
              <a:defRPr/>
            </a:lvl1pPr>
          </a:lstStyle>
          <a:p>
            <a:fld id="{F7B0CD6D-46A6-4A3D-9EE1-17DA86366E19}" type="slidenum">
              <a:rPr lang="en-US" smtClean="0"/>
              <a:t>‹#›</a:t>
            </a:fld>
            <a:endParaRPr lang="en-US" dirty="0"/>
          </a:p>
        </p:txBody>
      </p:sp>
    </p:spTree>
    <p:extLst>
      <p:ext uri="{BB962C8B-B14F-4D97-AF65-F5344CB8AC3E}">
        <p14:creationId xmlns:p14="http://schemas.microsoft.com/office/powerpoint/2010/main" val="3007609971"/>
      </p:ext>
    </p:extLst>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180" y="0"/>
            <a:ext cx="2093653" cy="654099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3222" y="0"/>
            <a:ext cx="6143670" cy="65409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750D0FE-D950-47C9-9029-C8838691E779}" type="datetime1">
              <a:rPr lang="en-US" smtClean="0"/>
              <a:t>12/24/2012</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2013 Unclas Export Control Act</a:t>
            </a:r>
            <a:endParaRPr lang="en-US" dirty="0"/>
          </a:p>
        </p:txBody>
      </p:sp>
      <p:sp>
        <p:nvSpPr>
          <p:cNvPr id="6" name="Slide Number Placeholder 5"/>
          <p:cNvSpPr>
            <a:spLocks noGrp="1"/>
          </p:cNvSpPr>
          <p:nvPr>
            <p:ph type="sldNum" sz="quarter" idx="12"/>
          </p:nvPr>
        </p:nvSpPr>
        <p:spPr/>
        <p:txBody>
          <a:bodyPr/>
          <a:lstStyle>
            <a:lvl1pPr>
              <a:defRPr/>
            </a:lvl1pPr>
          </a:lstStyle>
          <a:p>
            <a:fld id="{F7B0CD6D-46A6-4A3D-9EE1-17DA86366E19}" type="slidenum">
              <a:rPr lang="en-US" smtClean="0"/>
              <a:t>‹#›</a:t>
            </a:fld>
            <a:endParaRPr lang="en-US" dirty="0"/>
          </a:p>
        </p:txBody>
      </p:sp>
    </p:spTree>
    <p:extLst>
      <p:ext uri="{BB962C8B-B14F-4D97-AF65-F5344CB8AC3E}">
        <p14:creationId xmlns:p14="http://schemas.microsoft.com/office/powerpoint/2010/main" val="822200554"/>
      </p:ext>
    </p:extLst>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457200" y="6568246"/>
            <a:ext cx="7230968" cy="248156"/>
          </a:xfrm>
        </p:spPr>
        <p:txBody>
          <a:bodyPr/>
          <a:lstStyle>
            <a:lvl1pPr algn="l">
              <a:defRPr/>
            </a:lvl1pPr>
          </a:lstStyle>
          <a:p>
            <a:r>
              <a:rPr lang="en-US" smtClean="0"/>
              <a:t>2013 Unclas Export Control Act</a:t>
            </a:r>
            <a:endParaRPr lang="en-US" dirty="0"/>
          </a:p>
        </p:txBody>
      </p:sp>
      <p:sp>
        <p:nvSpPr>
          <p:cNvPr id="6" name="Slide Number Placeholder 5"/>
          <p:cNvSpPr>
            <a:spLocks noGrp="1"/>
          </p:cNvSpPr>
          <p:nvPr>
            <p:ph type="sldNum" sz="quarter" idx="12"/>
          </p:nvPr>
        </p:nvSpPr>
        <p:spPr/>
        <p:txBody>
          <a:bodyPr/>
          <a:lstStyle>
            <a:lvl1pPr>
              <a:defRPr/>
            </a:lvl1pPr>
          </a:lstStyle>
          <a:p>
            <a:fld id="{F7B0CD6D-46A6-4A3D-9EE1-17DA86366E19}" type="slidenum">
              <a:rPr lang="en-US" smtClean="0"/>
              <a:t>‹#›</a:t>
            </a:fld>
            <a:endParaRPr lang="en-US" dirty="0"/>
          </a:p>
        </p:txBody>
      </p:sp>
    </p:spTree>
    <p:extLst>
      <p:ext uri="{BB962C8B-B14F-4D97-AF65-F5344CB8AC3E}">
        <p14:creationId xmlns:p14="http://schemas.microsoft.com/office/powerpoint/2010/main" val="1808661273"/>
      </p:ext>
    </p:extLst>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96" y="4406563"/>
            <a:ext cx="7772543" cy="136270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196" y="2906151"/>
            <a:ext cx="7772543" cy="1500412"/>
          </a:xfrm>
        </p:spPr>
        <p:txBody>
          <a:bodyPr anchor="b"/>
          <a:lstStyle>
            <a:lvl1pPr marL="0" indent="0">
              <a:buNone/>
              <a:defRPr sz="1800"/>
            </a:lvl1pPr>
            <a:lvl2pPr marL="412394" indent="0">
              <a:buNone/>
              <a:defRPr sz="1600"/>
            </a:lvl2pPr>
            <a:lvl3pPr marL="824789" indent="0">
              <a:buNone/>
              <a:defRPr sz="1400"/>
            </a:lvl3pPr>
            <a:lvl4pPr marL="1237183" indent="0">
              <a:buNone/>
              <a:defRPr sz="1300"/>
            </a:lvl4pPr>
            <a:lvl5pPr marL="1649578" indent="0">
              <a:buNone/>
              <a:defRPr sz="1300"/>
            </a:lvl5pPr>
            <a:lvl6pPr marL="2061972" indent="0">
              <a:buNone/>
              <a:defRPr sz="1300"/>
            </a:lvl6pPr>
            <a:lvl7pPr marL="2474366" indent="0">
              <a:buNone/>
              <a:defRPr sz="1300"/>
            </a:lvl7pPr>
            <a:lvl8pPr marL="2886761" indent="0">
              <a:buNone/>
              <a:defRPr sz="1300"/>
            </a:lvl8pPr>
            <a:lvl9pPr marL="3299155" indent="0">
              <a:buNone/>
              <a:defRPr sz="13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5B7A663-5863-46FC-B0C6-4E1CF7489ADC}" type="datetime1">
              <a:rPr lang="en-US" smtClean="0"/>
              <a:t>12/24/2012</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2013 Unclas Export Control Act</a:t>
            </a:r>
            <a:endParaRPr lang="en-US" dirty="0"/>
          </a:p>
        </p:txBody>
      </p:sp>
      <p:sp>
        <p:nvSpPr>
          <p:cNvPr id="6" name="Slide Number Placeholder 5"/>
          <p:cNvSpPr>
            <a:spLocks noGrp="1"/>
          </p:cNvSpPr>
          <p:nvPr>
            <p:ph type="sldNum" sz="quarter" idx="12"/>
          </p:nvPr>
        </p:nvSpPr>
        <p:spPr/>
        <p:txBody>
          <a:bodyPr/>
          <a:lstStyle>
            <a:lvl1pPr>
              <a:defRPr/>
            </a:lvl1pPr>
          </a:lstStyle>
          <a:p>
            <a:fld id="{F7B0CD6D-46A6-4A3D-9EE1-17DA86366E19}" type="slidenum">
              <a:rPr lang="en-US" smtClean="0"/>
              <a:t>‹#›</a:t>
            </a:fld>
            <a:endParaRPr lang="en-US" dirty="0"/>
          </a:p>
        </p:txBody>
      </p:sp>
    </p:spTree>
    <p:extLst>
      <p:ext uri="{BB962C8B-B14F-4D97-AF65-F5344CB8AC3E}">
        <p14:creationId xmlns:p14="http://schemas.microsoft.com/office/powerpoint/2010/main" val="3090505984"/>
      </p:ext>
    </p:extLst>
  </p:cSld>
  <p:clrMapOvr>
    <a:masterClrMapping/>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7799" y="1721313"/>
            <a:ext cx="3981373" cy="481967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36460" y="1721313"/>
            <a:ext cx="3981373" cy="481967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FFDAC601-C039-4AEB-86A6-02B7849F733C}" type="datetime1">
              <a:rPr lang="en-US" smtClean="0"/>
              <a:t>12/24/2012</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2013 Unclas Export Control Act</a:t>
            </a:r>
            <a:endParaRPr lang="en-US" dirty="0"/>
          </a:p>
        </p:txBody>
      </p:sp>
      <p:sp>
        <p:nvSpPr>
          <p:cNvPr id="7" name="Slide Number Placeholder 6"/>
          <p:cNvSpPr>
            <a:spLocks noGrp="1"/>
          </p:cNvSpPr>
          <p:nvPr>
            <p:ph type="sldNum" sz="quarter" idx="12"/>
          </p:nvPr>
        </p:nvSpPr>
        <p:spPr/>
        <p:txBody>
          <a:bodyPr/>
          <a:lstStyle>
            <a:lvl1pPr>
              <a:defRPr/>
            </a:lvl1pPr>
          </a:lstStyle>
          <a:p>
            <a:fld id="{F7B0CD6D-46A6-4A3D-9EE1-17DA86366E19}" type="slidenum">
              <a:rPr lang="en-US" smtClean="0"/>
              <a:t>‹#›</a:t>
            </a:fld>
            <a:endParaRPr lang="en-US" dirty="0"/>
          </a:p>
        </p:txBody>
      </p:sp>
    </p:spTree>
    <p:extLst>
      <p:ext uri="{BB962C8B-B14F-4D97-AF65-F5344CB8AC3E}">
        <p14:creationId xmlns:p14="http://schemas.microsoft.com/office/powerpoint/2010/main" val="3471981113"/>
      </p:ext>
    </p:extLst>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29" y="273976"/>
            <a:ext cx="8228742" cy="11432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629" y="1534838"/>
            <a:ext cx="4040007" cy="639755"/>
          </a:xfrm>
        </p:spPr>
        <p:txBody>
          <a:bodyPr anchor="b"/>
          <a:lstStyle>
            <a:lvl1pPr marL="0" indent="0">
              <a:buNone/>
              <a:defRPr sz="2200" b="1"/>
            </a:lvl1pPr>
            <a:lvl2pPr marL="412394" indent="0">
              <a:buNone/>
              <a:defRPr sz="1800" b="1"/>
            </a:lvl2pPr>
            <a:lvl3pPr marL="824789" indent="0">
              <a:buNone/>
              <a:defRPr sz="1600" b="1"/>
            </a:lvl3pPr>
            <a:lvl4pPr marL="1237183" indent="0">
              <a:buNone/>
              <a:defRPr sz="1400" b="1"/>
            </a:lvl4pPr>
            <a:lvl5pPr marL="1649578" indent="0">
              <a:buNone/>
              <a:defRPr sz="1400" b="1"/>
            </a:lvl5pPr>
            <a:lvl6pPr marL="2061972" indent="0">
              <a:buNone/>
              <a:defRPr sz="1400" b="1"/>
            </a:lvl6pPr>
            <a:lvl7pPr marL="2474366" indent="0">
              <a:buNone/>
              <a:defRPr sz="1400" b="1"/>
            </a:lvl7pPr>
            <a:lvl8pPr marL="2886761" indent="0">
              <a:buNone/>
              <a:defRPr sz="1400" b="1"/>
            </a:lvl8pPr>
            <a:lvl9pPr marL="3299155"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629" y="2174593"/>
            <a:ext cx="4040007" cy="3951849"/>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935" y="1534838"/>
            <a:ext cx="4041436" cy="639755"/>
          </a:xfrm>
        </p:spPr>
        <p:txBody>
          <a:bodyPr anchor="b"/>
          <a:lstStyle>
            <a:lvl1pPr marL="0" indent="0">
              <a:buNone/>
              <a:defRPr sz="2200" b="1"/>
            </a:lvl1pPr>
            <a:lvl2pPr marL="412394" indent="0">
              <a:buNone/>
              <a:defRPr sz="1800" b="1"/>
            </a:lvl2pPr>
            <a:lvl3pPr marL="824789" indent="0">
              <a:buNone/>
              <a:defRPr sz="1600" b="1"/>
            </a:lvl3pPr>
            <a:lvl4pPr marL="1237183" indent="0">
              <a:buNone/>
              <a:defRPr sz="1400" b="1"/>
            </a:lvl4pPr>
            <a:lvl5pPr marL="1649578" indent="0">
              <a:buNone/>
              <a:defRPr sz="1400" b="1"/>
            </a:lvl5pPr>
            <a:lvl6pPr marL="2061972" indent="0">
              <a:buNone/>
              <a:defRPr sz="1400" b="1"/>
            </a:lvl6pPr>
            <a:lvl7pPr marL="2474366" indent="0">
              <a:buNone/>
              <a:defRPr sz="1400" b="1"/>
            </a:lvl7pPr>
            <a:lvl8pPr marL="2886761" indent="0">
              <a:buNone/>
              <a:defRPr sz="1400" b="1"/>
            </a:lvl8pPr>
            <a:lvl9pPr marL="3299155"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4935" y="2174593"/>
            <a:ext cx="4041436" cy="3951849"/>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28D0063-F079-4715-86B2-481CFDF5942C}" type="datetime1">
              <a:rPr lang="en-US" smtClean="0"/>
              <a:t>12/24/2012</a:t>
            </a:fld>
            <a:endParaRPr lang="en-US" dirty="0"/>
          </a:p>
        </p:txBody>
      </p:sp>
      <p:sp>
        <p:nvSpPr>
          <p:cNvPr id="8" name="Footer Placeholder 7"/>
          <p:cNvSpPr>
            <a:spLocks noGrp="1"/>
          </p:cNvSpPr>
          <p:nvPr>
            <p:ph type="ftr" sz="quarter" idx="11"/>
          </p:nvPr>
        </p:nvSpPr>
        <p:spPr/>
        <p:txBody>
          <a:bodyPr/>
          <a:lstStyle>
            <a:lvl1pPr>
              <a:defRPr/>
            </a:lvl1pPr>
          </a:lstStyle>
          <a:p>
            <a:r>
              <a:rPr lang="en-US" smtClean="0"/>
              <a:t>2013 Unclas Export Control Act</a:t>
            </a:r>
            <a:endParaRPr lang="en-US" dirty="0"/>
          </a:p>
        </p:txBody>
      </p:sp>
      <p:sp>
        <p:nvSpPr>
          <p:cNvPr id="9" name="Slide Number Placeholder 8"/>
          <p:cNvSpPr>
            <a:spLocks noGrp="1"/>
          </p:cNvSpPr>
          <p:nvPr>
            <p:ph type="sldNum" sz="quarter" idx="12"/>
          </p:nvPr>
        </p:nvSpPr>
        <p:spPr/>
        <p:txBody>
          <a:bodyPr/>
          <a:lstStyle>
            <a:lvl1pPr>
              <a:defRPr/>
            </a:lvl1pPr>
          </a:lstStyle>
          <a:p>
            <a:fld id="{F7B0CD6D-46A6-4A3D-9EE1-17DA86366E19}" type="slidenum">
              <a:rPr lang="en-US" smtClean="0"/>
              <a:t>‹#›</a:t>
            </a:fld>
            <a:endParaRPr lang="en-US" dirty="0"/>
          </a:p>
        </p:txBody>
      </p:sp>
    </p:spTree>
    <p:extLst>
      <p:ext uri="{BB962C8B-B14F-4D97-AF65-F5344CB8AC3E}">
        <p14:creationId xmlns:p14="http://schemas.microsoft.com/office/powerpoint/2010/main" val="1486302708"/>
      </p:ext>
    </p:extLst>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4F7B09E-DB3F-4B9F-819E-AEE53CB0FBAC}" type="datetime1">
              <a:rPr lang="en-US" smtClean="0"/>
              <a:t>12/24/2012</a:t>
            </a:fld>
            <a:endParaRPr lang="en-US" dirty="0"/>
          </a:p>
        </p:txBody>
      </p:sp>
      <p:sp>
        <p:nvSpPr>
          <p:cNvPr id="4" name="Footer Placeholder 3"/>
          <p:cNvSpPr>
            <a:spLocks noGrp="1"/>
          </p:cNvSpPr>
          <p:nvPr>
            <p:ph type="ftr" sz="quarter" idx="11"/>
          </p:nvPr>
        </p:nvSpPr>
        <p:spPr/>
        <p:txBody>
          <a:bodyPr/>
          <a:lstStyle>
            <a:lvl1pPr>
              <a:defRPr/>
            </a:lvl1pPr>
          </a:lstStyle>
          <a:p>
            <a:r>
              <a:rPr lang="en-US" smtClean="0"/>
              <a:t>2013 Unclas Export Control Act</a:t>
            </a:r>
            <a:endParaRPr lang="en-US" dirty="0"/>
          </a:p>
        </p:txBody>
      </p:sp>
      <p:sp>
        <p:nvSpPr>
          <p:cNvPr id="5" name="Slide Number Placeholder 4"/>
          <p:cNvSpPr>
            <a:spLocks noGrp="1"/>
          </p:cNvSpPr>
          <p:nvPr>
            <p:ph type="sldNum" sz="quarter" idx="12"/>
          </p:nvPr>
        </p:nvSpPr>
        <p:spPr/>
        <p:txBody>
          <a:bodyPr/>
          <a:lstStyle>
            <a:lvl1pPr>
              <a:defRPr/>
            </a:lvl1pPr>
          </a:lstStyle>
          <a:p>
            <a:fld id="{F7B0CD6D-46A6-4A3D-9EE1-17DA86366E19}" type="slidenum">
              <a:rPr lang="en-US" smtClean="0"/>
              <a:t>‹#›</a:t>
            </a:fld>
            <a:endParaRPr lang="en-US" dirty="0"/>
          </a:p>
        </p:txBody>
      </p:sp>
    </p:spTree>
    <p:extLst>
      <p:ext uri="{BB962C8B-B14F-4D97-AF65-F5344CB8AC3E}">
        <p14:creationId xmlns:p14="http://schemas.microsoft.com/office/powerpoint/2010/main" val="2257514820"/>
      </p:ext>
    </p:extLst>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E946E9A-C2ED-474C-9F12-902232AA6938}" type="datetime1">
              <a:rPr lang="en-US" smtClean="0"/>
              <a:t>12/24/2012</a:t>
            </a:fld>
            <a:endParaRPr lang="en-US" dirty="0"/>
          </a:p>
        </p:txBody>
      </p:sp>
      <p:sp>
        <p:nvSpPr>
          <p:cNvPr id="3" name="Footer Placeholder 2"/>
          <p:cNvSpPr>
            <a:spLocks noGrp="1"/>
          </p:cNvSpPr>
          <p:nvPr>
            <p:ph type="ftr" sz="quarter" idx="11"/>
          </p:nvPr>
        </p:nvSpPr>
        <p:spPr/>
        <p:txBody>
          <a:bodyPr/>
          <a:lstStyle>
            <a:lvl1pPr>
              <a:defRPr/>
            </a:lvl1pPr>
          </a:lstStyle>
          <a:p>
            <a:r>
              <a:rPr lang="en-US" smtClean="0"/>
              <a:t>2013 Unclas Export Control Act</a:t>
            </a:r>
            <a:endParaRPr lang="en-US" dirty="0"/>
          </a:p>
        </p:txBody>
      </p:sp>
      <p:sp>
        <p:nvSpPr>
          <p:cNvPr id="4" name="Slide Number Placeholder 3"/>
          <p:cNvSpPr>
            <a:spLocks noGrp="1"/>
          </p:cNvSpPr>
          <p:nvPr>
            <p:ph type="sldNum" sz="quarter" idx="12"/>
          </p:nvPr>
        </p:nvSpPr>
        <p:spPr/>
        <p:txBody>
          <a:bodyPr/>
          <a:lstStyle>
            <a:lvl1pPr>
              <a:defRPr/>
            </a:lvl1pPr>
          </a:lstStyle>
          <a:p>
            <a:fld id="{F7B0CD6D-46A6-4A3D-9EE1-17DA86366E19}" type="slidenum">
              <a:rPr lang="en-US" smtClean="0"/>
              <a:t>‹#›</a:t>
            </a:fld>
            <a:endParaRPr lang="en-US" dirty="0"/>
          </a:p>
        </p:txBody>
      </p:sp>
    </p:spTree>
    <p:extLst>
      <p:ext uri="{BB962C8B-B14F-4D97-AF65-F5344CB8AC3E}">
        <p14:creationId xmlns:p14="http://schemas.microsoft.com/office/powerpoint/2010/main" val="2799129871"/>
      </p:ext>
    </p:extLst>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30" y="272542"/>
            <a:ext cx="3007481" cy="1161887"/>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227" y="272541"/>
            <a:ext cx="5111144" cy="5853901"/>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630" y="1434428"/>
            <a:ext cx="3007481" cy="4692014"/>
          </a:xfrm>
        </p:spPr>
        <p:txBody>
          <a:bodyPr/>
          <a:lstStyle>
            <a:lvl1pPr marL="0" indent="0">
              <a:buNone/>
              <a:defRPr sz="1300"/>
            </a:lvl1pPr>
            <a:lvl2pPr marL="412394" indent="0">
              <a:buNone/>
              <a:defRPr sz="1100"/>
            </a:lvl2pPr>
            <a:lvl3pPr marL="824789" indent="0">
              <a:buNone/>
              <a:defRPr sz="900"/>
            </a:lvl3pPr>
            <a:lvl4pPr marL="1237183" indent="0">
              <a:buNone/>
              <a:defRPr sz="800"/>
            </a:lvl4pPr>
            <a:lvl5pPr marL="1649578" indent="0">
              <a:buNone/>
              <a:defRPr sz="800"/>
            </a:lvl5pPr>
            <a:lvl6pPr marL="2061972" indent="0">
              <a:buNone/>
              <a:defRPr sz="800"/>
            </a:lvl6pPr>
            <a:lvl7pPr marL="2474366" indent="0">
              <a:buNone/>
              <a:defRPr sz="800"/>
            </a:lvl7pPr>
            <a:lvl8pPr marL="2886761" indent="0">
              <a:buNone/>
              <a:defRPr sz="800"/>
            </a:lvl8pPr>
            <a:lvl9pPr marL="3299155"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068833C-307F-4F16-814F-0F313046416C}" type="datetime1">
              <a:rPr lang="en-US" smtClean="0"/>
              <a:t>12/24/2012</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2013 Unclas Export Control Act</a:t>
            </a:r>
            <a:endParaRPr lang="en-US" dirty="0"/>
          </a:p>
        </p:txBody>
      </p:sp>
      <p:sp>
        <p:nvSpPr>
          <p:cNvPr id="7" name="Slide Number Placeholder 6"/>
          <p:cNvSpPr>
            <a:spLocks noGrp="1"/>
          </p:cNvSpPr>
          <p:nvPr>
            <p:ph type="sldNum" sz="quarter" idx="12"/>
          </p:nvPr>
        </p:nvSpPr>
        <p:spPr/>
        <p:txBody>
          <a:bodyPr/>
          <a:lstStyle>
            <a:lvl1pPr>
              <a:defRPr/>
            </a:lvl1pPr>
          </a:lstStyle>
          <a:p>
            <a:fld id="{F7B0CD6D-46A6-4A3D-9EE1-17DA86366E19}" type="slidenum">
              <a:rPr lang="en-US" smtClean="0"/>
              <a:t>‹#›</a:t>
            </a:fld>
            <a:endParaRPr lang="en-US" dirty="0"/>
          </a:p>
        </p:txBody>
      </p:sp>
    </p:spTree>
    <p:extLst>
      <p:ext uri="{BB962C8B-B14F-4D97-AF65-F5344CB8AC3E}">
        <p14:creationId xmlns:p14="http://schemas.microsoft.com/office/powerpoint/2010/main" val="2529317576"/>
      </p:ext>
    </p:extLst>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04" y="4801030"/>
            <a:ext cx="5487258" cy="566599"/>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904" y="612502"/>
            <a:ext cx="5487258" cy="4115373"/>
          </a:xfrm>
        </p:spPr>
        <p:txBody>
          <a:bodyPr/>
          <a:lstStyle>
            <a:lvl1pPr marL="0" indent="0">
              <a:buNone/>
              <a:defRPr sz="2900"/>
            </a:lvl1pPr>
            <a:lvl2pPr marL="412394" indent="0">
              <a:buNone/>
              <a:defRPr sz="2500"/>
            </a:lvl2pPr>
            <a:lvl3pPr marL="824789" indent="0">
              <a:buNone/>
              <a:defRPr sz="2200"/>
            </a:lvl3pPr>
            <a:lvl4pPr marL="1237183" indent="0">
              <a:buNone/>
              <a:defRPr sz="1800"/>
            </a:lvl4pPr>
            <a:lvl5pPr marL="1649578" indent="0">
              <a:buNone/>
              <a:defRPr sz="1800"/>
            </a:lvl5pPr>
            <a:lvl6pPr marL="2061972" indent="0">
              <a:buNone/>
              <a:defRPr sz="1800"/>
            </a:lvl6pPr>
            <a:lvl7pPr marL="2474366" indent="0">
              <a:buNone/>
              <a:defRPr sz="1800"/>
            </a:lvl7pPr>
            <a:lvl8pPr marL="2886761" indent="0">
              <a:buNone/>
              <a:defRPr sz="1800"/>
            </a:lvl8pPr>
            <a:lvl9pPr marL="3299155"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1904" y="5367629"/>
            <a:ext cx="5487258" cy="804714"/>
          </a:xfrm>
        </p:spPr>
        <p:txBody>
          <a:bodyPr/>
          <a:lstStyle>
            <a:lvl1pPr marL="0" indent="0">
              <a:buNone/>
              <a:defRPr sz="1300"/>
            </a:lvl1pPr>
            <a:lvl2pPr marL="412394" indent="0">
              <a:buNone/>
              <a:defRPr sz="1100"/>
            </a:lvl2pPr>
            <a:lvl3pPr marL="824789" indent="0">
              <a:buNone/>
              <a:defRPr sz="900"/>
            </a:lvl3pPr>
            <a:lvl4pPr marL="1237183" indent="0">
              <a:buNone/>
              <a:defRPr sz="800"/>
            </a:lvl4pPr>
            <a:lvl5pPr marL="1649578" indent="0">
              <a:buNone/>
              <a:defRPr sz="800"/>
            </a:lvl5pPr>
            <a:lvl6pPr marL="2061972" indent="0">
              <a:buNone/>
              <a:defRPr sz="800"/>
            </a:lvl6pPr>
            <a:lvl7pPr marL="2474366" indent="0">
              <a:buNone/>
              <a:defRPr sz="800"/>
            </a:lvl7pPr>
            <a:lvl8pPr marL="2886761" indent="0">
              <a:buNone/>
              <a:defRPr sz="800"/>
            </a:lvl8pPr>
            <a:lvl9pPr marL="3299155"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5E3B84B-3E84-434A-8CAE-0A2D84F37E93}" type="datetime1">
              <a:rPr lang="en-US" smtClean="0"/>
              <a:t>12/24/2012</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2013 Unclas Export Control Act</a:t>
            </a:r>
            <a:endParaRPr lang="en-US" dirty="0"/>
          </a:p>
        </p:txBody>
      </p:sp>
      <p:sp>
        <p:nvSpPr>
          <p:cNvPr id="7" name="Slide Number Placeholder 6"/>
          <p:cNvSpPr>
            <a:spLocks noGrp="1"/>
          </p:cNvSpPr>
          <p:nvPr>
            <p:ph type="sldNum" sz="quarter" idx="12"/>
          </p:nvPr>
        </p:nvSpPr>
        <p:spPr/>
        <p:txBody>
          <a:bodyPr/>
          <a:lstStyle>
            <a:lvl1pPr>
              <a:defRPr/>
            </a:lvl1pPr>
          </a:lstStyle>
          <a:p>
            <a:fld id="{F7B0CD6D-46A6-4A3D-9EE1-17DA86366E19}" type="slidenum">
              <a:rPr lang="en-US" smtClean="0"/>
              <a:t>‹#›</a:t>
            </a:fld>
            <a:endParaRPr lang="en-US" dirty="0"/>
          </a:p>
        </p:txBody>
      </p:sp>
    </p:spTree>
    <p:extLst>
      <p:ext uri="{BB962C8B-B14F-4D97-AF65-F5344CB8AC3E}">
        <p14:creationId xmlns:p14="http://schemas.microsoft.com/office/powerpoint/2010/main" val="3652553271"/>
      </p:ext>
    </p:extLst>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3222" y="0"/>
            <a:ext cx="7344946" cy="1239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6" tIns="45718" rIns="91436" bIns="4571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17799" y="1721313"/>
            <a:ext cx="8100034" cy="4819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6" tIns="45718" rIns="91436" bIns="457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0" y="6568246"/>
            <a:ext cx="1166954" cy="248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vert="horz" wrap="square" lIns="91436" tIns="45718" rIns="91436" bIns="45718" numCol="1" anchor="t" anchorCtr="0" compatLnSpc="1">
            <a:prstTxWarp prst="textNoShape">
              <a:avLst/>
            </a:prstTxWarp>
          </a:bodyPr>
          <a:lstStyle>
            <a:lvl1pPr defTabSz="915001">
              <a:defRPr sz="1400"/>
            </a:lvl1pPr>
          </a:lstStyle>
          <a:p>
            <a:fld id="{1C1C7F3E-7891-4541-8FE0-8C0ACA9887A4}" type="datetime1">
              <a:rPr lang="en-US" smtClean="0"/>
              <a:t>12/24/2012</a:t>
            </a:fld>
            <a:endParaRPr lang="en-US" dirty="0"/>
          </a:p>
        </p:txBody>
      </p:sp>
      <p:sp>
        <p:nvSpPr>
          <p:cNvPr id="1035" name="Rectangle 11"/>
          <p:cNvSpPr>
            <a:spLocks noGrp="1" noChangeArrowheads="1"/>
          </p:cNvSpPr>
          <p:nvPr>
            <p:ph type="ftr" sz="quarter" idx="3"/>
          </p:nvPr>
        </p:nvSpPr>
        <p:spPr bwMode="auto">
          <a:xfrm>
            <a:off x="1510176" y="6568246"/>
            <a:ext cx="6177992" cy="248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vert="horz" wrap="square" lIns="91436" tIns="45718" rIns="91436" bIns="45718" numCol="1" anchor="t" anchorCtr="0" compatLnSpc="1">
            <a:prstTxWarp prst="textNoShape">
              <a:avLst/>
            </a:prstTxWarp>
          </a:bodyPr>
          <a:lstStyle>
            <a:lvl1pPr algn="ctr" defTabSz="915001">
              <a:defRPr sz="1400"/>
            </a:lvl1pPr>
          </a:lstStyle>
          <a:p>
            <a:r>
              <a:rPr lang="en-US" smtClean="0"/>
              <a:t>2013 Unclas Export Control Act</a:t>
            </a:r>
            <a:endParaRPr lang="en-US" dirty="0"/>
          </a:p>
        </p:txBody>
      </p:sp>
      <p:sp>
        <p:nvSpPr>
          <p:cNvPr id="1036" name="Rectangle 12"/>
          <p:cNvSpPr>
            <a:spLocks noGrp="1" noChangeArrowheads="1"/>
          </p:cNvSpPr>
          <p:nvPr>
            <p:ph type="sldNum" sz="quarter" idx="4"/>
          </p:nvPr>
        </p:nvSpPr>
        <p:spPr bwMode="auto">
          <a:xfrm>
            <a:off x="8649189" y="6568246"/>
            <a:ext cx="494811" cy="248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vert="horz" wrap="square" lIns="91436" tIns="45718" rIns="91436" bIns="45718" numCol="1" anchor="t" anchorCtr="0" compatLnSpc="1">
            <a:prstTxWarp prst="textNoShape">
              <a:avLst/>
            </a:prstTxWarp>
          </a:bodyPr>
          <a:lstStyle>
            <a:lvl1pPr algn="r" defTabSz="915001">
              <a:defRPr sz="1400"/>
            </a:lvl1pPr>
          </a:lstStyle>
          <a:p>
            <a:fld id="{F7B0CD6D-46A6-4A3D-9EE1-17DA86366E1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ransition>
    <p:fade thruBlk="1"/>
  </p:transition>
  <p:timing>
    <p:tnLst>
      <p:par>
        <p:cTn id="1" dur="indefinite" restart="never" nodeType="tmRoot"/>
      </p:par>
    </p:tnLst>
  </p:timing>
  <p:hf hdr="0"/>
  <p:txStyles>
    <p:titleStyle>
      <a:lvl1pPr algn="l" defTabSz="915001" rtl="0" eaLnBrk="1" fontAlgn="base" hangingPunct="1">
        <a:spcBef>
          <a:spcPct val="0"/>
        </a:spcBef>
        <a:spcAft>
          <a:spcPct val="0"/>
        </a:spcAft>
        <a:defRPr sz="4400">
          <a:solidFill>
            <a:schemeClr val="tx1"/>
          </a:solidFill>
          <a:latin typeface="+mj-lt"/>
          <a:ea typeface="+mj-ea"/>
          <a:cs typeface="+mj-cs"/>
        </a:defRPr>
      </a:lvl1pPr>
      <a:lvl2pPr algn="l" defTabSz="915001" rtl="0" eaLnBrk="1" fontAlgn="base" hangingPunct="1">
        <a:spcBef>
          <a:spcPct val="0"/>
        </a:spcBef>
        <a:spcAft>
          <a:spcPct val="0"/>
        </a:spcAft>
        <a:defRPr sz="4400">
          <a:solidFill>
            <a:schemeClr val="tx1"/>
          </a:solidFill>
          <a:latin typeface="Arial" charset="0"/>
        </a:defRPr>
      </a:lvl2pPr>
      <a:lvl3pPr algn="l" defTabSz="915001" rtl="0" eaLnBrk="1" fontAlgn="base" hangingPunct="1">
        <a:spcBef>
          <a:spcPct val="0"/>
        </a:spcBef>
        <a:spcAft>
          <a:spcPct val="0"/>
        </a:spcAft>
        <a:defRPr sz="4400">
          <a:solidFill>
            <a:schemeClr val="tx1"/>
          </a:solidFill>
          <a:latin typeface="Arial" charset="0"/>
        </a:defRPr>
      </a:lvl3pPr>
      <a:lvl4pPr algn="l" defTabSz="915001" rtl="0" eaLnBrk="1" fontAlgn="base" hangingPunct="1">
        <a:spcBef>
          <a:spcPct val="0"/>
        </a:spcBef>
        <a:spcAft>
          <a:spcPct val="0"/>
        </a:spcAft>
        <a:defRPr sz="4400">
          <a:solidFill>
            <a:schemeClr val="tx1"/>
          </a:solidFill>
          <a:latin typeface="Arial" charset="0"/>
        </a:defRPr>
      </a:lvl4pPr>
      <a:lvl5pPr algn="l" defTabSz="915001" rtl="0" eaLnBrk="1" fontAlgn="base" hangingPunct="1">
        <a:spcBef>
          <a:spcPct val="0"/>
        </a:spcBef>
        <a:spcAft>
          <a:spcPct val="0"/>
        </a:spcAft>
        <a:defRPr sz="4400">
          <a:solidFill>
            <a:schemeClr val="tx1"/>
          </a:solidFill>
          <a:latin typeface="Arial" charset="0"/>
        </a:defRPr>
      </a:lvl5pPr>
      <a:lvl6pPr marL="412394" algn="l" defTabSz="915001" rtl="0" eaLnBrk="1" fontAlgn="base" hangingPunct="1">
        <a:spcBef>
          <a:spcPct val="0"/>
        </a:spcBef>
        <a:spcAft>
          <a:spcPct val="0"/>
        </a:spcAft>
        <a:defRPr sz="4400">
          <a:solidFill>
            <a:schemeClr val="tx1"/>
          </a:solidFill>
          <a:latin typeface="Arial" charset="0"/>
        </a:defRPr>
      </a:lvl6pPr>
      <a:lvl7pPr marL="824789" algn="l" defTabSz="915001" rtl="0" eaLnBrk="1" fontAlgn="base" hangingPunct="1">
        <a:spcBef>
          <a:spcPct val="0"/>
        </a:spcBef>
        <a:spcAft>
          <a:spcPct val="0"/>
        </a:spcAft>
        <a:defRPr sz="4400">
          <a:solidFill>
            <a:schemeClr val="tx1"/>
          </a:solidFill>
          <a:latin typeface="Arial" charset="0"/>
        </a:defRPr>
      </a:lvl7pPr>
      <a:lvl8pPr marL="1237183" algn="l" defTabSz="915001" rtl="0" eaLnBrk="1" fontAlgn="base" hangingPunct="1">
        <a:spcBef>
          <a:spcPct val="0"/>
        </a:spcBef>
        <a:spcAft>
          <a:spcPct val="0"/>
        </a:spcAft>
        <a:defRPr sz="4400">
          <a:solidFill>
            <a:schemeClr val="tx1"/>
          </a:solidFill>
          <a:latin typeface="Arial" charset="0"/>
        </a:defRPr>
      </a:lvl8pPr>
      <a:lvl9pPr marL="1649578" algn="l" defTabSz="915001" rtl="0" eaLnBrk="1" fontAlgn="base" hangingPunct="1">
        <a:spcBef>
          <a:spcPct val="0"/>
        </a:spcBef>
        <a:spcAft>
          <a:spcPct val="0"/>
        </a:spcAft>
        <a:defRPr sz="4400">
          <a:solidFill>
            <a:schemeClr val="tx1"/>
          </a:solidFill>
          <a:latin typeface="Arial" charset="0"/>
        </a:defRPr>
      </a:lvl9pPr>
    </p:titleStyle>
    <p:bodyStyle>
      <a:lvl1pPr marL="342231" indent="-342231" algn="l" defTabSz="915001" rtl="0" eaLnBrk="1" fontAlgn="base" hangingPunct="1">
        <a:spcBef>
          <a:spcPct val="20000"/>
        </a:spcBef>
        <a:spcAft>
          <a:spcPct val="0"/>
        </a:spcAft>
        <a:buChar char="•"/>
        <a:defRPr sz="3200">
          <a:solidFill>
            <a:schemeClr val="tx1"/>
          </a:solidFill>
          <a:latin typeface="+mn-lt"/>
          <a:ea typeface="+mn-ea"/>
          <a:cs typeface="+mn-cs"/>
        </a:defRPr>
      </a:lvl1pPr>
      <a:lvl2pPr marL="743170" indent="-286385" algn="l" defTabSz="915001" rtl="0" eaLnBrk="1" fontAlgn="base" hangingPunct="1">
        <a:spcBef>
          <a:spcPct val="20000"/>
        </a:spcBef>
        <a:spcAft>
          <a:spcPct val="0"/>
        </a:spcAft>
        <a:buChar char="–"/>
        <a:defRPr sz="2800">
          <a:solidFill>
            <a:schemeClr val="tx1"/>
          </a:solidFill>
          <a:latin typeface="+mn-lt"/>
        </a:defRPr>
      </a:lvl2pPr>
      <a:lvl3pPr marL="1142676" indent="-227677" algn="l" defTabSz="915001" rtl="0" eaLnBrk="1" fontAlgn="base" hangingPunct="1">
        <a:spcBef>
          <a:spcPct val="20000"/>
        </a:spcBef>
        <a:spcAft>
          <a:spcPct val="0"/>
        </a:spcAft>
        <a:buChar char="•"/>
        <a:defRPr sz="2400">
          <a:solidFill>
            <a:schemeClr val="tx1"/>
          </a:solidFill>
          <a:latin typeface="+mn-lt"/>
        </a:defRPr>
      </a:lvl3pPr>
      <a:lvl4pPr marL="1599461" indent="-227677" algn="l" defTabSz="915001" rtl="0" eaLnBrk="1" fontAlgn="base" hangingPunct="1">
        <a:spcBef>
          <a:spcPct val="20000"/>
        </a:spcBef>
        <a:spcAft>
          <a:spcPct val="0"/>
        </a:spcAft>
        <a:buChar char="–"/>
        <a:defRPr sz="2000">
          <a:solidFill>
            <a:schemeClr val="tx1"/>
          </a:solidFill>
          <a:latin typeface="+mn-lt"/>
        </a:defRPr>
      </a:lvl4pPr>
      <a:lvl5pPr marL="2057677" indent="-229108" algn="l" defTabSz="915001" rtl="0" eaLnBrk="1" fontAlgn="base" hangingPunct="1">
        <a:spcBef>
          <a:spcPct val="20000"/>
        </a:spcBef>
        <a:spcAft>
          <a:spcPct val="0"/>
        </a:spcAft>
        <a:buChar char="»"/>
        <a:defRPr sz="2000">
          <a:solidFill>
            <a:schemeClr val="tx1"/>
          </a:solidFill>
          <a:latin typeface="+mn-lt"/>
        </a:defRPr>
      </a:lvl5pPr>
      <a:lvl6pPr marL="2470071" indent="-229108" algn="l" defTabSz="915001" rtl="0" eaLnBrk="1" fontAlgn="base" hangingPunct="1">
        <a:spcBef>
          <a:spcPct val="20000"/>
        </a:spcBef>
        <a:spcAft>
          <a:spcPct val="0"/>
        </a:spcAft>
        <a:buChar char="»"/>
        <a:defRPr sz="2000">
          <a:solidFill>
            <a:schemeClr val="tx1"/>
          </a:solidFill>
          <a:latin typeface="+mn-lt"/>
        </a:defRPr>
      </a:lvl6pPr>
      <a:lvl7pPr marL="2882465" indent="-229108" algn="l" defTabSz="915001" rtl="0" eaLnBrk="1" fontAlgn="base" hangingPunct="1">
        <a:spcBef>
          <a:spcPct val="20000"/>
        </a:spcBef>
        <a:spcAft>
          <a:spcPct val="0"/>
        </a:spcAft>
        <a:buChar char="»"/>
        <a:defRPr sz="2000">
          <a:solidFill>
            <a:schemeClr val="tx1"/>
          </a:solidFill>
          <a:latin typeface="+mn-lt"/>
        </a:defRPr>
      </a:lvl7pPr>
      <a:lvl8pPr marL="3294860" indent="-229108" algn="l" defTabSz="915001" rtl="0" eaLnBrk="1" fontAlgn="base" hangingPunct="1">
        <a:spcBef>
          <a:spcPct val="20000"/>
        </a:spcBef>
        <a:spcAft>
          <a:spcPct val="0"/>
        </a:spcAft>
        <a:buChar char="»"/>
        <a:defRPr sz="2000">
          <a:solidFill>
            <a:schemeClr val="tx1"/>
          </a:solidFill>
          <a:latin typeface="+mn-lt"/>
        </a:defRPr>
      </a:lvl8pPr>
      <a:lvl9pPr marL="3707254" indent="-229108" algn="l" defTabSz="915001"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824789" rtl="0" eaLnBrk="1" latinLnBrk="0" hangingPunct="1">
        <a:defRPr sz="1600" kern="1200">
          <a:solidFill>
            <a:schemeClr val="tx1"/>
          </a:solidFill>
          <a:latin typeface="+mn-lt"/>
          <a:ea typeface="+mn-ea"/>
          <a:cs typeface="+mn-cs"/>
        </a:defRPr>
      </a:lvl1pPr>
      <a:lvl2pPr marL="412394" algn="l" defTabSz="824789" rtl="0" eaLnBrk="1" latinLnBrk="0" hangingPunct="1">
        <a:defRPr sz="1600" kern="1200">
          <a:solidFill>
            <a:schemeClr val="tx1"/>
          </a:solidFill>
          <a:latin typeface="+mn-lt"/>
          <a:ea typeface="+mn-ea"/>
          <a:cs typeface="+mn-cs"/>
        </a:defRPr>
      </a:lvl2pPr>
      <a:lvl3pPr marL="824789" algn="l" defTabSz="824789" rtl="0" eaLnBrk="1" latinLnBrk="0" hangingPunct="1">
        <a:defRPr sz="1600" kern="1200">
          <a:solidFill>
            <a:schemeClr val="tx1"/>
          </a:solidFill>
          <a:latin typeface="+mn-lt"/>
          <a:ea typeface="+mn-ea"/>
          <a:cs typeface="+mn-cs"/>
        </a:defRPr>
      </a:lvl3pPr>
      <a:lvl4pPr marL="1237183" algn="l" defTabSz="824789" rtl="0" eaLnBrk="1" latinLnBrk="0" hangingPunct="1">
        <a:defRPr sz="1600" kern="1200">
          <a:solidFill>
            <a:schemeClr val="tx1"/>
          </a:solidFill>
          <a:latin typeface="+mn-lt"/>
          <a:ea typeface="+mn-ea"/>
          <a:cs typeface="+mn-cs"/>
        </a:defRPr>
      </a:lvl4pPr>
      <a:lvl5pPr marL="1649578" algn="l" defTabSz="824789" rtl="0" eaLnBrk="1" latinLnBrk="0" hangingPunct="1">
        <a:defRPr sz="1600" kern="1200">
          <a:solidFill>
            <a:schemeClr val="tx1"/>
          </a:solidFill>
          <a:latin typeface="+mn-lt"/>
          <a:ea typeface="+mn-ea"/>
          <a:cs typeface="+mn-cs"/>
        </a:defRPr>
      </a:lvl5pPr>
      <a:lvl6pPr marL="2061972" algn="l" defTabSz="824789" rtl="0" eaLnBrk="1" latinLnBrk="0" hangingPunct="1">
        <a:defRPr sz="1600" kern="1200">
          <a:solidFill>
            <a:schemeClr val="tx1"/>
          </a:solidFill>
          <a:latin typeface="+mn-lt"/>
          <a:ea typeface="+mn-ea"/>
          <a:cs typeface="+mn-cs"/>
        </a:defRPr>
      </a:lvl6pPr>
      <a:lvl7pPr marL="2474366" algn="l" defTabSz="824789" rtl="0" eaLnBrk="1" latinLnBrk="0" hangingPunct="1">
        <a:defRPr sz="1600" kern="1200">
          <a:solidFill>
            <a:schemeClr val="tx1"/>
          </a:solidFill>
          <a:latin typeface="+mn-lt"/>
          <a:ea typeface="+mn-ea"/>
          <a:cs typeface="+mn-cs"/>
        </a:defRPr>
      </a:lvl7pPr>
      <a:lvl8pPr marL="2886761" algn="l" defTabSz="824789" rtl="0" eaLnBrk="1" latinLnBrk="0" hangingPunct="1">
        <a:defRPr sz="1600" kern="1200">
          <a:solidFill>
            <a:schemeClr val="tx1"/>
          </a:solidFill>
          <a:latin typeface="+mn-lt"/>
          <a:ea typeface="+mn-ea"/>
          <a:cs typeface="+mn-cs"/>
        </a:defRPr>
      </a:lvl8pPr>
      <a:lvl9pPr marL="3299155" algn="l" defTabSz="824789"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8077200" cy="1524000"/>
          </a:xfrm>
        </p:spPr>
        <p:txBody>
          <a:bodyPr>
            <a:noAutofit/>
          </a:bodyPr>
          <a:lstStyle/>
          <a:p>
            <a:r>
              <a:rPr lang="en-US" sz="2400" dirty="0" smtClean="0"/>
              <a:t>SAFEGUARDING UNCLASSIFIED INFORMATION PROTECTED FOR RELEASE BY THE ARMS EXPORT CONTROL ACT </a:t>
            </a:r>
            <a:endParaRPr lang="en-US" sz="2400" dirty="0"/>
          </a:p>
        </p:txBody>
      </p:sp>
      <p:sp>
        <p:nvSpPr>
          <p:cNvPr id="3" name="Subtitle 2"/>
          <p:cNvSpPr>
            <a:spLocks noGrp="1"/>
          </p:cNvSpPr>
          <p:nvPr>
            <p:ph type="subTitle" idx="1"/>
          </p:nvPr>
        </p:nvSpPr>
        <p:spPr>
          <a:xfrm>
            <a:off x="3276600" y="3962400"/>
            <a:ext cx="5638800" cy="533400"/>
          </a:xfrm>
        </p:spPr>
        <p:txBody>
          <a:bodyPr>
            <a:normAutofit fontScale="55000" lnSpcReduction="20000"/>
          </a:bodyPr>
          <a:lstStyle/>
          <a:p>
            <a:r>
              <a:rPr lang="en-US" dirty="0" smtClean="0"/>
              <a:t>Arms Export Control Act; Executive Order 12470 and DoD Directive 5230.25</a:t>
            </a:r>
            <a:endParaRPr lang="en-US" dirty="0"/>
          </a:p>
        </p:txBody>
      </p:sp>
      <p:sp>
        <p:nvSpPr>
          <p:cNvPr id="22" name="Date Placeholder 21"/>
          <p:cNvSpPr>
            <a:spLocks noGrp="1"/>
          </p:cNvSpPr>
          <p:nvPr>
            <p:ph type="dt" sz="half" idx="4294967295"/>
          </p:nvPr>
        </p:nvSpPr>
        <p:spPr>
          <a:xfrm>
            <a:off x="0" y="6609844"/>
            <a:ext cx="1166954" cy="248156"/>
          </a:xfrm>
        </p:spPr>
        <p:txBody>
          <a:bodyPr/>
          <a:lstStyle/>
          <a:p>
            <a:pPr algn="r"/>
            <a:fld id="{C2A9CC65-724F-4A23-9DDD-1CAE43ECEC2B}" type="datetime1">
              <a:rPr lang="en-US" smtClean="0"/>
              <a:t>12/24/2012</a:t>
            </a:fld>
            <a:endParaRPr lang="en-US" dirty="0"/>
          </a:p>
        </p:txBody>
      </p:sp>
      <p:sp>
        <p:nvSpPr>
          <p:cNvPr id="23" name="Slide Number Placeholder 22"/>
          <p:cNvSpPr>
            <a:spLocks noGrp="1"/>
          </p:cNvSpPr>
          <p:nvPr>
            <p:ph type="sldNum" sz="quarter" idx="4"/>
          </p:nvPr>
        </p:nvSpPr>
        <p:spPr>
          <a:xfrm>
            <a:off x="457200" y="6248400"/>
            <a:ext cx="1219200" cy="365760"/>
          </a:xfrm>
        </p:spPr>
        <p:txBody>
          <a:bodyPr/>
          <a:lstStyle/>
          <a:p>
            <a:fld id="{F7B0CD6D-46A6-4A3D-9EE1-17DA86366E19}" type="slidenum">
              <a:rPr lang="en-US" smtClean="0"/>
              <a:t>1</a:t>
            </a:fld>
            <a:endParaRPr lang="en-US" dirty="0"/>
          </a:p>
        </p:txBody>
      </p:sp>
      <p:pic>
        <p:nvPicPr>
          <p:cNvPr id="51206" name="Picture 6" descr="http://www.thisoldtractor.com/guzzitech.dk/images/technical_carburetor_explosion-drawing.gif"/>
          <p:cNvPicPr>
            <a:picLocks noChangeAspect="1" noChangeArrowheads="1"/>
          </p:cNvPicPr>
          <p:nvPr/>
        </p:nvPicPr>
        <p:blipFill>
          <a:blip r:embed="rId2" cstate="print"/>
          <a:srcRect/>
          <a:stretch>
            <a:fillRect/>
          </a:stretch>
        </p:blipFill>
        <p:spPr bwMode="auto">
          <a:xfrm>
            <a:off x="42344975" y="-26008013"/>
            <a:ext cx="6191250" cy="5829300"/>
          </a:xfrm>
          <a:prstGeom prst="rect">
            <a:avLst/>
          </a:prstGeom>
          <a:noFill/>
        </p:spPr>
      </p:pic>
      <p:pic>
        <p:nvPicPr>
          <p:cNvPr id="51208" name="Picture 8" descr="http://www.thisoldtractor.com/guzzitech.dk/images/technical_carburetor_explosion-drawing.gif"/>
          <p:cNvPicPr>
            <a:picLocks noChangeAspect="1" noChangeArrowheads="1"/>
          </p:cNvPicPr>
          <p:nvPr/>
        </p:nvPicPr>
        <p:blipFill>
          <a:blip r:embed="rId2" cstate="print"/>
          <a:srcRect/>
          <a:stretch>
            <a:fillRect/>
          </a:stretch>
        </p:blipFill>
        <p:spPr bwMode="auto">
          <a:xfrm>
            <a:off x="42344975" y="-26008013"/>
            <a:ext cx="6191250" cy="5829300"/>
          </a:xfrm>
          <a:prstGeom prst="rect">
            <a:avLst/>
          </a:prstGeom>
          <a:noFill/>
        </p:spPr>
      </p:pic>
      <p:sp>
        <p:nvSpPr>
          <p:cNvPr id="4" name="Footer Placeholder 3"/>
          <p:cNvSpPr>
            <a:spLocks noGrp="1"/>
          </p:cNvSpPr>
          <p:nvPr>
            <p:ph type="ftr" sz="quarter" idx="3"/>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Dissemination</a:t>
            </a:r>
            <a:endParaRPr lang="en-US" dirty="0"/>
          </a:p>
        </p:txBody>
      </p:sp>
      <p:sp>
        <p:nvSpPr>
          <p:cNvPr id="5" name="Content Placeholder 4"/>
          <p:cNvSpPr>
            <a:spLocks noGrp="1"/>
          </p:cNvSpPr>
          <p:nvPr>
            <p:ph idx="1"/>
          </p:nvPr>
        </p:nvSpPr>
        <p:spPr/>
        <p:txBody>
          <a:bodyPr>
            <a:noAutofit/>
          </a:bodyPr>
          <a:lstStyle/>
          <a:p>
            <a:pPr indent="0">
              <a:buNone/>
            </a:pPr>
            <a:r>
              <a:rPr lang="en-US" sz="1800" dirty="0" smtClean="0">
                <a:latin typeface="Arial" pitchFamily="34" charset="0"/>
                <a:cs typeface="Arial" pitchFamily="34" charset="0"/>
              </a:rPr>
              <a:t>Qualified U.S. contractors who receive technical data may disseminate such data for purposes consistent with their certification without the prior permission of the controlling DoD office or when such dissemination is:</a:t>
            </a:r>
          </a:p>
          <a:p>
            <a:pPr lvl="1"/>
            <a:r>
              <a:rPr lang="en-US" sz="1800" dirty="0" smtClean="0">
                <a:latin typeface="Arial" pitchFamily="34" charset="0"/>
                <a:cs typeface="Arial" pitchFamily="34" charset="0"/>
              </a:rPr>
              <a:t>To any foreign recipient for which the data are approved, authorized, or licensed under E.O. 12470 or the Arms Export Control Act</a:t>
            </a:r>
          </a:p>
          <a:p>
            <a:pPr lvl="1"/>
            <a:r>
              <a:rPr lang="en-US" sz="1800" dirty="0" smtClean="0">
                <a:latin typeface="Arial" pitchFamily="34" charset="0"/>
                <a:cs typeface="Arial" pitchFamily="34" charset="0"/>
              </a:rPr>
              <a:t>To another currently qualified U.S. contractor but only within the scope of the certified legitimate business purpose of such recipient.</a:t>
            </a:r>
          </a:p>
          <a:p>
            <a:pPr lvl="1"/>
            <a:r>
              <a:rPr lang="en-US" sz="1800" dirty="0" smtClean="0">
                <a:latin typeface="Arial" pitchFamily="34" charset="0"/>
                <a:cs typeface="Arial" pitchFamily="34" charset="0"/>
              </a:rPr>
              <a:t>To the Departments of State and Commerce, for purposes of applying for appropriate approvals, authorizations, or licenses for export under the Arms Export Control Act or E.O. 12470 . </a:t>
            </a:r>
          </a:p>
          <a:p>
            <a:pPr lvl="1"/>
            <a:r>
              <a:rPr lang="en-US" sz="1800" dirty="0" smtClean="0">
                <a:latin typeface="Arial" pitchFamily="34" charset="0"/>
                <a:cs typeface="Arial" pitchFamily="34" charset="0"/>
              </a:rPr>
              <a:t>To Congress or any Federal, State, or local governmental agency for regulatory purposes, or otherwise as may be required by law or court order. </a:t>
            </a:r>
            <a:endParaRPr lang="en-US" sz="1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F7B0CD6D-46A6-4A3D-9EE1-17DA86366E19}" type="slidenum">
              <a:rPr lang="en-US" smtClean="0"/>
              <a:t>10</a:t>
            </a:fld>
            <a:endParaRPr lang="en-US" dirty="0"/>
          </a:p>
        </p:txBody>
      </p:sp>
      <p:sp>
        <p:nvSpPr>
          <p:cNvPr id="9" name="Footer Placeholder 8"/>
          <p:cNvSpPr>
            <a:spLocks noGrp="1"/>
          </p:cNvSpPr>
          <p:nvPr>
            <p:ph type="ftr" sz="quarter" idx="11"/>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Disposal / Destruction</a:t>
            </a:r>
            <a:endParaRPr lang="en-US" dirty="0"/>
          </a:p>
        </p:txBody>
      </p:sp>
      <p:sp>
        <p:nvSpPr>
          <p:cNvPr id="5" name="Content Placeholder 4"/>
          <p:cNvSpPr>
            <a:spLocks noGrp="1"/>
          </p:cNvSpPr>
          <p:nvPr>
            <p:ph idx="1"/>
          </p:nvPr>
        </p:nvSpPr>
        <p:spPr/>
        <p:txBody>
          <a:bodyPr>
            <a:normAutofit/>
          </a:bodyPr>
          <a:lstStyle/>
          <a:p>
            <a:r>
              <a:rPr lang="en-US" sz="1800" dirty="0" smtClean="0">
                <a:latin typeface="Arial" pitchFamily="34" charset="0"/>
                <a:cs typeface="Arial" pitchFamily="34" charset="0"/>
              </a:rPr>
              <a:t>The preferred method of disposal of unclassified, limited distribution documents is by shredding, although the shredder need not be approved for classified documents. Alternatively:</a:t>
            </a:r>
          </a:p>
          <a:p>
            <a:r>
              <a:rPr lang="en-US" sz="1800" dirty="0" smtClean="0">
                <a:latin typeface="Arial" pitchFamily="34" charset="0"/>
                <a:cs typeface="Arial" pitchFamily="34" charset="0"/>
              </a:rPr>
              <a:t>Place different parts in different recycling or waste bins, or</a:t>
            </a:r>
          </a:p>
          <a:p>
            <a:r>
              <a:rPr lang="en-US" sz="1800" dirty="0" smtClean="0">
                <a:latin typeface="Arial" pitchFamily="34" charset="0"/>
                <a:cs typeface="Arial" pitchFamily="34" charset="0"/>
              </a:rPr>
              <a:t>Tear them into three or more pieces placing them in a single bin, or</a:t>
            </a:r>
          </a:p>
          <a:p>
            <a:r>
              <a:rPr lang="en-US" sz="1800" dirty="0" smtClean="0">
                <a:latin typeface="Arial" pitchFamily="34" charset="0"/>
                <a:cs typeface="Arial" pitchFamily="34" charset="0"/>
              </a:rPr>
              <a:t>Burn them.</a:t>
            </a:r>
          </a:p>
          <a:p>
            <a:r>
              <a:rPr lang="en-US" sz="1800" dirty="0" smtClean="0">
                <a:latin typeface="Arial" pitchFamily="34" charset="0"/>
                <a:cs typeface="Arial" pitchFamily="34" charset="0"/>
              </a:rPr>
              <a:t>Destruction of Digital Media. Media containing unclassified, limited distribution data must be “cleared” before recycling: floppy disks and hard drives must be reformatted and magnetic tapes must be erased. For guidance on destruction of compact disks, refer to MIL-HDBK-9660, </a:t>
            </a:r>
            <a:r>
              <a:rPr lang="en-US" sz="1800" i="1" dirty="0" smtClean="0">
                <a:latin typeface="Arial" pitchFamily="34" charset="0"/>
                <a:cs typeface="Arial" pitchFamily="34" charset="0"/>
              </a:rPr>
              <a:t>DOD Produced CD-ROM Products. </a:t>
            </a:r>
            <a:endParaRPr lang="en-US" sz="1800" dirty="0">
              <a:latin typeface="Arial" pitchFamily="34" charset="0"/>
              <a:cs typeface="Arial" pitchFamily="34" charset="0"/>
            </a:endParaRPr>
          </a:p>
        </p:txBody>
      </p:sp>
      <p:sp>
        <p:nvSpPr>
          <p:cNvPr id="3" name="Date Placeholder 2"/>
          <p:cNvSpPr>
            <a:spLocks noGrp="1"/>
          </p:cNvSpPr>
          <p:nvPr>
            <p:ph type="dt" sz="half" idx="4294967295"/>
          </p:nvPr>
        </p:nvSpPr>
        <p:spPr>
          <a:xfrm>
            <a:off x="0" y="6568246"/>
            <a:ext cx="1166954" cy="248156"/>
          </a:xfrm>
        </p:spPr>
        <p:txBody>
          <a:bodyPr/>
          <a:lstStyle/>
          <a:p>
            <a:fld id="{B0C2EA58-1577-4ACB-9357-D15EB41B6BAC}" type="datetime1">
              <a:rPr lang="en-US" smtClean="0"/>
              <a:t>12/24/2012</a:t>
            </a:fld>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F7B0CD6D-46A6-4A3D-9EE1-17DA86366E19}" type="slidenum">
              <a:rPr lang="en-US" smtClean="0"/>
              <a:t>11</a:t>
            </a:fld>
            <a:endParaRPr lang="en-US" dirty="0"/>
          </a:p>
        </p:txBody>
      </p:sp>
      <p:sp>
        <p:nvSpPr>
          <p:cNvPr id="9" name="Footer Placeholder 8"/>
          <p:cNvSpPr>
            <a:spLocks noGrp="1"/>
          </p:cNvSpPr>
          <p:nvPr>
            <p:ph type="ftr" sz="quarter" idx="11"/>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 Requirements</a:t>
            </a:r>
            <a:endParaRPr lang="en-US" dirty="0"/>
          </a:p>
        </p:txBody>
      </p:sp>
      <p:sp>
        <p:nvSpPr>
          <p:cNvPr id="5" name="Content Placeholder 4"/>
          <p:cNvSpPr>
            <a:spLocks noGrp="1"/>
          </p:cNvSpPr>
          <p:nvPr>
            <p:ph idx="1"/>
          </p:nvPr>
        </p:nvSpPr>
        <p:spPr/>
        <p:txBody>
          <a:bodyPr>
            <a:noAutofit/>
          </a:bodyPr>
          <a:lstStyle/>
          <a:p>
            <a:pPr indent="0">
              <a:spcBef>
                <a:spcPts val="0"/>
              </a:spcBef>
            </a:pPr>
            <a:r>
              <a:rPr lang="en-US" sz="1600" dirty="0" smtClean="0">
                <a:latin typeface="Arial" pitchFamily="34" charset="0"/>
                <a:cs typeface="Arial" pitchFamily="34" charset="0"/>
              </a:rPr>
              <a:t>  </a:t>
            </a:r>
            <a:r>
              <a:rPr lang="en-US" sz="1800" dirty="0" smtClean="0">
                <a:latin typeface="Arial" pitchFamily="34" charset="0"/>
                <a:cs typeface="Arial" pitchFamily="34" charset="0"/>
              </a:rPr>
              <a:t>Recipients of the export-controlled technical data must be a U.S. citizen or a person admitted lawfully into the United States for permanent residence and is located in the United States.</a:t>
            </a:r>
          </a:p>
          <a:p>
            <a:pPr indent="0">
              <a:spcBef>
                <a:spcPts val="0"/>
              </a:spcBef>
            </a:pPr>
            <a:endParaRPr lang="en-US" sz="1800" dirty="0" smtClean="0">
              <a:latin typeface="Arial" pitchFamily="34" charset="0"/>
              <a:cs typeface="Arial" pitchFamily="34" charset="0"/>
            </a:endParaRPr>
          </a:p>
          <a:p>
            <a:pPr indent="0">
              <a:spcBef>
                <a:spcPts val="0"/>
              </a:spcBef>
            </a:pPr>
            <a:r>
              <a:rPr lang="en-US" sz="1800" dirty="0" smtClean="0">
                <a:latin typeface="Arial" pitchFamily="34" charset="0"/>
                <a:cs typeface="Arial" pitchFamily="34" charset="0"/>
              </a:rPr>
              <a:t> The data are needed to bid or perform on a contract with the Department of Defense, or other U.S. Government Agency, or for other legitimate business purposes in which the U.S. contractor is engaged, or plans to engage. </a:t>
            </a:r>
          </a:p>
          <a:p>
            <a:pPr indent="0">
              <a:spcBef>
                <a:spcPts val="0"/>
              </a:spcBef>
            </a:pPr>
            <a:endParaRPr lang="en-US" sz="1800" dirty="0" smtClean="0">
              <a:latin typeface="Arial" pitchFamily="34" charset="0"/>
              <a:cs typeface="Arial" pitchFamily="34" charset="0"/>
            </a:endParaRPr>
          </a:p>
          <a:p>
            <a:pPr indent="0">
              <a:spcBef>
                <a:spcPts val="0"/>
              </a:spcBef>
            </a:pPr>
            <a:r>
              <a:rPr lang="en-US" sz="1800" dirty="0" smtClean="0">
                <a:latin typeface="Arial" pitchFamily="34" charset="0"/>
                <a:cs typeface="Arial" pitchFamily="34" charset="0"/>
              </a:rPr>
              <a:t> The U.S. contractor acknowledges its responsibilities under U.S. export control laws and regulations and agrees that it will not disseminate any export-controlled technical data in a manner that would violate applicable export control laws and regulations.</a:t>
            </a:r>
          </a:p>
        </p:txBody>
      </p:sp>
      <p:sp>
        <p:nvSpPr>
          <p:cNvPr id="3" name="Date Placeholder 2"/>
          <p:cNvSpPr>
            <a:spLocks noGrp="1"/>
          </p:cNvSpPr>
          <p:nvPr>
            <p:ph type="dt" sz="half" idx="4294967295"/>
          </p:nvPr>
        </p:nvSpPr>
        <p:spPr>
          <a:xfrm>
            <a:off x="0" y="6568246"/>
            <a:ext cx="1166954" cy="248156"/>
          </a:xfrm>
        </p:spPr>
        <p:txBody>
          <a:bodyPr/>
          <a:lstStyle/>
          <a:p>
            <a:fld id="{E38CD9B0-953F-4DED-9786-CAC474C8E34D}" type="datetime1">
              <a:rPr lang="en-US" smtClean="0"/>
              <a:t>12/24/2012</a:t>
            </a:fld>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F7B0CD6D-46A6-4A3D-9EE1-17DA86366E19}" type="slidenum">
              <a:rPr lang="en-US" smtClean="0"/>
              <a:t>12</a:t>
            </a:fld>
            <a:endParaRPr lang="en-US" dirty="0"/>
          </a:p>
        </p:txBody>
      </p:sp>
      <p:sp>
        <p:nvSpPr>
          <p:cNvPr id="9" name="Footer Placeholder 8"/>
          <p:cNvSpPr>
            <a:spLocks noGrp="1"/>
          </p:cNvSpPr>
          <p:nvPr>
            <p:ph type="ftr" sz="quarter" idx="11"/>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 requirements (Cont’d)</a:t>
            </a:r>
            <a:endParaRPr lang="en-US" dirty="0"/>
          </a:p>
        </p:txBody>
      </p:sp>
      <p:sp>
        <p:nvSpPr>
          <p:cNvPr id="5" name="Content Placeholder 4"/>
          <p:cNvSpPr>
            <a:spLocks noGrp="1"/>
          </p:cNvSpPr>
          <p:nvPr>
            <p:ph idx="1"/>
          </p:nvPr>
        </p:nvSpPr>
        <p:spPr/>
        <p:txBody>
          <a:bodyPr>
            <a:normAutofit/>
          </a:bodyPr>
          <a:lstStyle/>
          <a:p>
            <a:pPr indent="0">
              <a:spcBef>
                <a:spcPts val="0"/>
              </a:spcBef>
            </a:pPr>
            <a:r>
              <a:rPr lang="en-US" sz="1800" dirty="0" smtClean="0">
                <a:latin typeface="Arial" pitchFamily="34" charset="0"/>
                <a:cs typeface="Arial" pitchFamily="34" charset="0"/>
              </a:rPr>
              <a:t> The U.S. contractor also agrees that, it will not provide access to export-controlled technical data subject to this Directive to persons other than its employees or persons acting on its behalf, without the permission of the DoD Component that provided the technical data.</a:t>
            </a:r>
          </a:p>
          <a:p>
            <a:pPr indent="0">
              <a:spcBef>
                <a:spcPts val="0"/>
              </a:spcBef>
            </a:pPr>
            <a:endParaRPr lang="en-US" sz="1800" dirty="0" smtClean="0">
              <a:latin typeface="Arial" pitchFamily="34" charset="0"/>
              <a:cs typeface="Arial" pitchFamily="34" charset="0"/>
            </a:endParaRPr>
          </a:p>
          <a:p>
            <a:pPr indent="0">
              <a:spcBef>
                <a:spcPts val="0"/>
              </a:spcBef>
            </a:pPr>
            <a:r>
              <a:rPr lang="en-US" sz="1800" dirty="0" smtClean="0">
                <a:latin typeface="Arial" pitchFamily="34" charset="0"/>
                <a:cs typeface="Arial" pitchFamily="34" charset="0"/>
              </a:rPr>
              <a:t> To the best of its knowledge and belief, the U.S. contractor knows of no person employed by it, or acting on its behalf, who will have access to such data, who is debarred, suspended, or otherwise ineligible from performing on U.S. Government contracts; or has violated U.S. export control laws or a certification previously made to the Department of Defense under the provisions of this Directive.</a:t>
            </a:r>
          </a:p>
          <a:p>
            <a:pPr indent="0">
              <a:spcBef>
                <a:spcPts val="0"/>
              </a:spcBef>
            </a:pPr>
            <a:endParaRPr lang="en-US" sz="1800" dirty="0" smtClean="0">
              <a:latin typeface="Arial" pitchFamily="34" charset="0"/>
              <a:cs typeface="Arial" pitchFamily="34" charset="0"/>
            </a:endParaRPr>
          </a:p>
          <a:p>
            <a:pPr indent="0">
              <a:spcBef>
                <a:spcPts val="0"/>
              </a:spcBef>
            </a:pPr>
            <a:r>
              <a:rPr lang="en-US" sz="1800" dirty="0" smtClean="0">
                <a:latin typeface="Arial" pitchFamily="34" charset="0"/>
                <a:cs typeface="Arial" pitchFamily="34" charset="0"/>
              </a:rPr>
              <a:t> The U.S. contractor itself is not debarred, suspended, or otherwise determined ineligible by any Agency of the U.S. Government to perform on U.S. Government contracts, has not been convicted of export             control law violations, or otherwise not been disqualified.</a:t>
            </a:r>
            <a:endParaRPr lang="en-US" sz="1800" dirty="0"/>
          </a:p>
        </p:txBody>
      </p:sp>
      <p:sp>
        <p:nvSpPr>
          <p:cNvPr id="4" name="Slide Number Placeholder 3"/>
          <p:cNvSpPr>
            <a:spLocks noGrp="1"/>
          </p:cNvSpPr>
          <p:nvPr>
            <p:ph type="sldNum" sz="quarter" idx="12"/>
          </p:nvPr>
        </p:nvSpPr>
        <p:spPr/>
        <p:txBody>
          <a:bodyPr>
            <a:normAutofit fontScale="85000" lnSpcReduction="20000"/>
          </a:bodyPr>
          <a:lstStyle/>
          <a:p>
            <a:fld id="{F7B0CD6D-46A6-4A3D-9EE1-17DA86366E19}" type="slidenum">
              <a:rPr lang="en-US" smtClean="0"/>
              <a:t>13</a:t>
            </a:fld>
            <a:endParaRPr lang="en-US" dirty="0"/>
          </a:p>
        </p:txBody>
      </p:sp>
      <p:sp>
        <p:nvSpPr>
          <p:cNvPr id="9" name="Footer Placeholder 8"/>
          <p:cNvSpPr>
            <a:spLocks noGrp="1"/>
          </p:cNvSpPr>
          <p:nvPr>
            <p:ph type="ftr" sz="quarter" idx="11"/>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9600"/>
          </a:xfrm>
        </p:spPr>
        <p:txBody>
          <a:bodyPr>
            <a:normAutofit/>
          </a:bodyPr>
          <a:lstStyle/>
          <a:p>
            <a:r>
              <a:rPr lang="en-US" sz="3200" dirty="0" smtClean="0"/>
              <a:t>In the works at DOD …</a:t>
            </a:r>
            <a:endParaRPr lang="en-US" sz="3200" dirty="0"/>
          </a:p>
        </p:txBody>
      </p:sp>
      <p:sp>
        <p:nvSpPr>
          <p:cNvPr id="5" name="Content Placeholder 4"/>
          <p:cNvSpPr>
            <a:spLocks noGrp="1"/>
          </p:cNvSpPr>
          <p:nvPr>
            <p:ph idx="1"/>
          </p:nvPr>
        </p:nvSpPr>
        <p:spPr>
          <a:xfrm>
            <a:off x="609600" y="685800"/>
            <a:ext cx="8229600" cy="609600"/>
          </a:xfrm>
        </p:spPr>
        <p:txBody>
          <a:bodyPr>
            <a:normAutofit/>
          </a:bodyPr>
          <a:lstStyle/>
          <a:p>
            <a:pPr marL="0">
              <a:buNone/>
            </a:pPr>
            <a:r>
              <a:rPr lang="en-US" sz="1600" dirty="0" smtClean="0">
                <a:latin typeface="Arial" pitchFamily="34" charset="0"/>
                <a:cs typeface="Arial" pitchFamily="34" charset="0"/>
              </a:rPr>
              <a:t>Currently DOD is evaluating security requirements for the protection of unclassified – but sensitive – information.  It proposes a two level approach – basic and enhanced.</a:t>
            </a:r>
          </a:p>
          <a:p>
            <a:pPr marL="0">
              <a:buNone/>
            </a:pP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F7B0CD6D-46A6-4A3D-9EE1-17DA86366E19}" type="slidenum">
              <a:rPr lang="en-US" smtClean="0"/>
              <a:t>14</a:t>
            </a:fld>
            <a:endParaRPr lang="en-US" dirty="0"/>
          </a:p>
        </p:txBody>
      </p:sp>
      <p:graphicFrame>
        <p:nvGraphicFramePr>
          <p:cNvPr id="6" name="Table 5"/>
          <p:cNvGraphicFramePr>
            <a:graphicFrameLocks noGrp="1"/>
          </p:cNvGraphicFramePr>
          <p:nvPr/>
        </p:nvGraphicFramePr>
        <p:xfrm>
          <a:off x="381000" y="1600201"/>
          <a:ext cx="8458200" cy="5105399"/>
        </p:xfrm>
        <a:graphic>
          <a:graphicData uri="http://schemas.openxmlformats.org/drawingml/2006/table">
            <a:tbl>
              <a:tblPr/>
              <a:tblGrid>
                <a:gridCol w="2133600"/>
                <a:gridCol w="6324600"/>
              </a:tblGrid>
              <a:tr h="305981">
                <a:tc gridSpan="2">
                  <a:txBody>
                    <a:bodyPr/>
                    <a:lstStyle/>
                    <a:p>
                      <a:pPr marL="0" marR="0" indent="0" algn="ctr">
                        <a:spcBef>
                          <a:spcPts val="0"/>
                        </a:spcBef>
                        <a:spcAft>
                          <a:spcPts val="0"/>
                        </a:spcAft>
                      </a:pPr>
                      <a:r>
                        <a:rPr lang="en-US" sz="1200" b="1" dirty="0">
                          <a:solidFill>
                            <a:srgbClr val="365F91"/>
                          </a:solidFill>
                          <a:latin typeface="Calibri"/>
                          <a:ea typeface="Calibri"/>
                          <a:cs typeface="Times New Roman"/>
                        </a:rPr>
                        <a:t>BASIC PROTECTIONS</a:t>
                      </a:r>
                      <a:endParaRPr lang="en-US" sz="1200" dirty="0">
                        <a:solidFill>
                          <a:srgbClr val="365F91"/>
                        </a:solidFill>
                        <a:latin typeface="Calibri"/>
                        <a:ea typeface="Calibri"/>
                        <a:cs typeface="Times New Roman"/>
                      </a:endParaRPr>
                    </a:p>
                  </a:txBody>
                  <a:tcPr marL="55601" marR="55601" marT="0" marB="0" anchor="ctr">
                    <a:lnL>
                      <a:noFill/>
                    </a:lnL>
                    <a:lnR>
                      <a:noFill/>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tcPr>
                </a:tc>
                <a:tc hMerge="1">
                  <a:txBody>
                    <a:bodyPr/>
                    <a:lstStyle/>
                    <a:p>
                      <a:endParaRPr lang="en-US"/>
                    </a:p>
                  </a:txBody>
                  <a:tcPr/>
                </a:tc>
              </a:tr>
              <a:tr h="1172668">
                <a:tc>
                  <a:txBody>
                    <a:bodyPr/>
                    <a:lstStyle/>
                    <a:p>
                      <a:pPr marL="0" marR="0" indent="0">
                        <a:spcBef>
                          <a:spcPts val="0"/>
                        </a:spcBef>
                        <a:spcAft>
                          <a:spcPts val="0"/>
                        </a:spcAft>
                      </a:pPr>
                      <a:r>
                        <a:rPr lang="en-US" sz="1200" b="1" i="1" dirty="0">
                          <a:solidFill>
                            <a:schemeClr val="tx1"/>
                          </a:solidFill>
                          <a:latin typeface="Calibri"/>
                          <a:ea typeface="Calibri"/>
                          <a:cs typeface="Times New Roman"/>
                        </a:rPr>
                        <a:t>Protecting DOD information on public computers or Web sites</a:t>
                      </a:r>
                      <a:endParaRPr lang="en-US" sz="1200" dirty="0">
                        <a:solidFill>
                          <a:schemeClr val="tx1"/>
                        </a:solidFill>
                        <a:latin typeface="Calibri"/>
                        <a:ea typeface="Calibri"/>
                        <a:cs typeface="Times New Roman"/>
                      </a:endParaRPr>
                    </a:p>
                  </a:txBody>
                  <a:tcPr marL="55601" marR="55601" marT="0" marB="0">
                    <a:lnL>
                      <a:noFill/>
                    </a:lnL>
                    <a:lnR w="12700" cap="flat" cmpd="sng" algn="ctr">
                      <a:solidFill>
                        <a:srgbClr val="FDE9D9"/>
                      </a:solidFill>
                      <a:prstDash val="solid"/>
                      <a:round/>
                      <a:headEnd type="none" w="med" len="med"/>
                      <a:tailEnd type="none" w="med" len="med"/>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tcPr>
                </a:tc>
                <a:tc>
                  <a:txBody>
                    <a:bodyPr/>
                    <a:lstStyle/>
                    <a:p>
                      <a:pPr marL="0" marR="0" indent="0">
                        <a:spcBef>
                          <a:spcPts val="0"/>
                        </a:spcBef>
                        <a:spcAft>
                          <a:spcPts val="0"/>
                        </a:spcAft>
                      </a:pPr>
                      <a:r>
                        <a:rPr lang="en-US" sz="1200" dirty="0">
                          <a:solidFill>
                            <a:schemeClr val="tx1"/>
                          </a:solidFill>
                          <a:latin typeface="Calibri"/>
                          <a:ea typeface="Calibri"/>
                          <a:cs typeface="Times New Roman"/>
                        </a:rPr>
                        <a:t>Do not process DOD information on public computers (</a:t>
                      </a:r>
                      <a:r>
                        <a:rPr lang="en-US" sz="1200" i="1" dirty="0">
                          <a:solidFill>
                            <a:schemeClr val="tx1"/>
                          </a:solidFill>
                          <a:latin typeface="Calibri"/>
                          <a:ea typeface="Calibri"/>
                          <a:cs typeface="Times New Roman"/>
                        </a:rPr>
                        <a:t>e.g., </a:t>
                      </a:r>
                      <a:r>
                        <a:rPr lang="en-US" sz="1200" dirty="0">
                          <a:solidFill>
                            <a:schemeClr val="tx1"/>
                          </a:solidFill>
                          <a:latin typeface="Calibri"/>
                          <a:ea typeface="Calibri"/>
                          <a:cs typeface="Times New Roman"/>
                        </a:rPr>
                        <a:t>those available for use by the general public in kiosks, hotel business centers) or computers that do not have access control. DOD information shall not be posted on Web sites that are publicly available or have access limited only by domain/IP restriction. Such information may be posted to web pages that control access by user ID/password, user certificates, or other technical means, and that provide protection via use of security technologies.</a:t>
                      </a:r>
                    </a:p>
                  </a:txBody>
                  <a:tcPr marL="55601" marR="55601" marT="0" marB="0">
                    <a:lnL w="12700" cap="flat" cmpd="sng" algn="ctr">
                      <a:solidFill>
                        <a:srgbClr val="FDE9D9"/>
                      </a:solidFill>
                      <a:prstDash val="solid"/>
                      <a:round/>
                      <a:headEnd type="none" w="med" len="med"/>
                      <a:tailEnd type="none" w="med" len="med"/>
                    </a:lnL>
                    <a:lnR>
                      <a:noFill/>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tcPr>
                </a:tc>
              </a:tr>
              <a:tr h="586334">
                <a:tc>
                  <a:txBody>
                    <a:bodyPr/>
                    <a:lstStyle/>
                    <a:p>
                      <a:pPr marL="0" marR="0" indent="0">
                        <a:spcBef>
                          <a:spcPts val="0"/>
                        </a:spcBef>
                        <a:spcAft>
                          <a:spcPts val="0"/>
                        </a:spcAft>
                      </a:pPr>
                      <a:r>
                        <a:rPr lang="en-US" sz="1200" b="1" i="1" dirty="0">
                          <a:solidFill>
                            <a:schemeClr val="tx1"/>
                          </a:solidFill>
                          <a:latin typeface="Calibri"/>
                          <a:ea typeface="Calibri"/>
                          <a:cs typeface="Times New Roman"/>
                        </a:rPr>
                        <a:t>Transmitting electronic information</a:t>
                      </a:r>
                      <a:endParaRPr lang="en-US" sz="1200" dirty="0">
                        <a:solidFill>
                          <a:schemeClr val="tx1"/>
                        </a:solidFill>
                        <a:latin typeface="Calibri"/>
                        <a:ea typeface="Calibri"/>
                        <a:cs typeface="Times New Roman"/>
                      </a:endParaRPr>
                    </a:p>
                  </a:txBody>
                  <a:tcPr marL="55601" marR="55601" marT="0" marB="0">
                    <a:lnL>
                      <a:noFill/>
                    </a:lnL>
                    <a:lnR w="12700" cap="flat" cmpd="sng" algn="ctr">
                      <a:solidFill>
                        <a:srgbClr val="FDE9D9"/>
                      </a:solidFill>
                      <a:prstDash val="solid"/>
                      <a:round/>
                      <a:headEnd type="none" w="med" len="med"/>
                      <a:tailEnd type="none" w="med" len="med"/>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solidFill>
                      <a:srgbClr val="FFFFFF"/>
                    </a:solidFill>
                  </a:tcPr>
                </a:tc>
                <a:tc>
                  <a:txBody>
                    <a:bodyPr/>
                    <a:lstStyle/>
                    <a:p>
                      <a:pPr marL="0" marR="0" indent="0">
                        <a:spcBef>
                          <a:spcPts val="0"/>
                        </a:spcBef>
                        <a:spcAft>
                          <a:spcPts val="0"/>
                        </a:spcAft>
                      </a:pPr>
                      <a:r>
                        <a:rPr lang="en-US" sz="1200">
                          <a:solidFill>
                            <a:schemeClr val="tx1"/>
                          </a:solidFill>
                          <a:latin typeface="Calibri"/>
                          <a:ea typeface="Calibri"/>
                          <a:cs typeface="Times New Roman"/>
                        </a:rPr>
                        <a:t>Transmit e-mail, text messages, blogs, and similar communications using technology and processes that provide the best level of security and privacy available, given facilities, conditions, and environment.</a:t>
                      </a:r>
                    </a:p>
                  </a:txBody>
                  <a:tcPr marL="55601" marR="55601" marT="0" marB="0">
                    <a:lnL w="12700" cap="flat" cmpd="sng" algn="ctr">
                      <a:solidFill>
                        <a:srgbClr val="FDE9D9"/>
                      </a:solidFill>
                      <a:prstDash val="solid"/>
                      <a:round/>
                      <a:headEnd type="none" w="med" len="med"/>
                      <a:tailEnd type="none" w="med" len="med"/>
                    </a:lnL>
                    <a:lnR>
                      <a:noFill/>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solidFill>
                      <a:srgbClr val="FFFFFF"/>
                    </a:solidFill>
                  </a:tcPr>
                </a:tc>
              </a:tr>
              <a:tr h="390890">
                <a:tc>
                  <a:txBody>
                    <a:bodyPr/>
                    <a:lstStyle/>
                    <a:p>
                      <a:pPr marL="0" marR="0" indent="0">
                        <a:spcBef>
                          <a:spcPts val="0"/>
                        </a:spcBef>
                        <a:spcAft>
                          <a:spcPts val="0"/>
                        </a:spcAft>
                      </a:pPr>
                      <a:r>
                        <a:rPr lang="en-US" sz="1200" b="1" i="1" dirty="0">
                          <a:solidFill>
                            <a:schemeClr val="tx1"/>
                          </a:solidFill>
                          <a:latin typeface="Calibri"/>
                          <a:ea typeface="Calibri"/>
                          <a:cs typeface="Times New Roman"/>
                        </a:rPr>
                        <a:t>Transmitting voice and fax information</a:t>
                      </a:r>
                      <a:endParaRPr lang="en-US" sz="1200" dirty="0">
                        <a:solidFill>
                          <a:schemeClr val="tx1"/>
                        </a:solidFill>
                        <a:latin typeface="Calibri"/>
                        <a:ea typeface="Calibri"/>
                        <a:cs typeface="Times New Roman"/>
                      </a:endParaRPr>
                    </a:p>
                  </a:txBody>
                  <a:tcPr marL="55601" marR="55601" marT="0" marB="0">
                    <a:lnL>
                      <a:noFill/>
                    </a:lnL>
                    <a:lnR w="12700" cap="flat" cmpd="sng" algn="ctr">
                      <a:solidFill>
                        <a:srgbClr val="FDE9D9"/>
                      </a:solidFill>
                      <a:prstDash val="solid"/>
                      <a:round/>
                      <a:headEnd type="none" w="med" len="med"/>
                      <a:tailEnd type="none" w="med" len="med"/>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solidFill>
                      <a:srgbClr val="FFFFFF"/>
                    </a:solidFill>
                  </a:tcPr>
                </a:tc>
                <a:tc>
                  <a:txBody>
                    <a:bodyPr/>
                    <a:lstStyle/>
                    <a:p>
                      <a:pPr marL="0" marR="0" indent="0">
                        <a:spcBef>
                          <a:spcPts val="0"/>
                        </a:spcBef>
                        <a:spcAft>
                          <a:spcPts val="0"/>
                        </a:spcAft>
                      </a:pPr>
                      <a:r>
                        <a:rPr lang="en-US" sz="1200">
                          <a:solidFill>
                            <a:schemeClr val="tx1"/>
                          </a:solidFill>
                          <a:latin typeface="Calibri"/>
                          <a:ea typeface="Calibri"/>
                          <a:cs typeface="Times New Roman"/>
                        </a:rPr>
                        <a:t>Transmit voice and fax information only when the sender has a reasonable assurance that access is limited to authorized recipients.</a:t>
                      </a:r>
                    </a:p>
                  </a:txBody>
                  <a:tcPr marL="55601" marR="55601" marT="0" marB="0">
                    <a:lnL w="12700" cap="flat" cmpd="sng" algn="ctr">
                      <a:solidFill>
                        <a:srgbClr val="FDE9D9"/>
                      </a:solidFill>
                      <a:prstDash val="solid"/>
                      <a:round/>
                      <a:headEnd type="none" w="med" len="med"/>
                      <a:tailEnd type="none" w="med" len="med"/>
                    </a:lnL>
                    <a:lnR>
                      <a:noFill/>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solidFill>
                      <a:srgbClr val="FFFFFF"/>
                    </a:solidFill>
                  </a:tcPr>
                </a:tc>
              </a:tr>
              <a:tr h="423665">
                <a:tc>
                  <a:txBody>
                    <a:bodyPr/>
                    <a:lstStyle/>
                    <a:p>
                      <a:pPr marL="0" marR="0" indent="0">
                        <a:spcBef>
                          <a:spcPts val="0"/>
                        </a:spcBef>
                        <a:spcAft>
                          <a:spcPts val="0"/>
                        </a:spcAft>
                      </a:pPr>
                      <a:r>
                        <a:rPr lang="en-US" sz="1200" b="1" i="1" dirty="0">
                          <a:solidFill>
                            <a:schemeClr val="tx1"/>
                          </a:solidFill>
                          <a:latin typeface="Calibri"/>
                          <a:ea typeface="Calibri"/>
                          <a:cs typeface="Times New Roman"/>
                        </a:rPr>
                        <a:t>Physical or electronic barriers</a:t>
                      </a:r>
                      <a:endParaRPr lang="en-US" sz="1200" dirty="0">
                        <a:solidFill>
                          <a:schemeClr val="tx1"/>
                        </a:solidFill>
                        <a:latin typeface="Calibri"/>
                        <a:ea typeface="Calibri"/>
                        <a:cs typeface="Times New Roman"/>
                      </a:endParaRPr>
                    </a:p>
                  </a:txBody>
                  <a:tcPr marL="55601" marR="55601" marT="0" marB="0">
                    <a:lnL>
                      <a:noFill/>
                    </a:lnL>
                    <a:lnR w="12700" cap="flat" cmpd="sng" algn="ctr">
                      <a:solidFill>
                        <a:srgbClr val="FDE9D9"/>
                      </a:solidFill>
                      <a:prstDash val="solid"/>
                      <a:round/>
                      <a:headEnd type="none" w="med" len="med"/>
                      <a:tailEnd type="none" w="med" len="med"/>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solidFill>
                      <a:srgbClr val="FFFFFF"/>
                    </a:solidFill>
                  </a:tcPr>
                </a:tc>
                <a:tc>
                  <a:txBody>
                    <a:bodyPr/>
                    <a:lstStyle/>
                    <a:p>
                      <a:pPr marL="0" marR="0" indent="0">
                        <a:spcBef>
                          <a:spcPts val="0"/>
                        </a:spcBef>
                        <a:spcAft>
                          <a:spcPts val="0"/>
                        </a:spcAft>
                      </a:pPr>
                      <a:r>
                        <a:rPr lang="en-US" sz="1200">
                          <a:solidFill>
                            <a:schemeClr val="tx1"/>
                          </a:solidFill>
                          <a:latin typeface="Calibri"/>
                          <a:ea typeface="Calibri"/>
                          <a:cs typeface="Times New Roman"/>
                        </a:rPr>
                        <a:t>Protect information by at least one physical or electronic barrier (e.g., locked container or room, login and password) when not under direct individual control</a:t>
                      </a:r>
                    </a:p>
                  </a:txBody>
                  <a:tcPr marL="55601" marR="55601" marT="0" marB="0">
                    <a:lnL w="12700" cap="flat" cmpd="sng" algn="ctr">
                      <a:solidFill>
                        <a:srgbClr val="FDE9D9"/>
                      </a:solidFill>
                      <a:prstDash val="solid"/>
                      <a:round/>
                      <a:headEnd type="none" w="med" len="med"/>
                      <a:tailEnd type="none" w="med" len="med"/>
                    </a:lnL>
                    <a:lnR>
                      <a:noFill/>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solidFill>
                      <a:srgbClr val="FFFFFF"/>
                    </a:solidFill>
                  </a:tcPr>
                </a:tc>
              </a:tr>
              <a:tr h="656094">
                <a:tc>
                  <a:txBody>
                    <a:bodyPr/>
                    <a:lstStyle/>
                    <a:p>
                      <a:pPr marL="0" marR="0" indent="0">
                        <a:spcBef>
                          <a:spcPts val="0"/>
                        </a:spcBef>
                        <a:spcAft>
                          <a:spcPts val="0"/>
                        </a:spcAft>
                      </a:pPr>
                      <a:r>
                        <a:rPr lang="en-US" sz="1200" b="1" i="1" dirty="0">
                          <a:solidFill>
                            <a:schemeClr val="tx1"/>
                          </a:solidFill>
                          <a:latin typeface="Calibri"/>
                          <a:ea typeface="Calibri"/>
                          <a:cs typeface="Times New Roman"/>
                        </a:rPr>
                        <a:t>Sanitization</a:t>
                      </a:r>
                      <a:endParaRPr lang="en-US" sz="1200" dirty="0">
                        <a:solidFill>
                          <a:schemeClr val="tx1"/>
                        </a:solidFill>
                        <a:latin typeface="Calibri"/>
                        <a:ea typeface="Calibri"/>
                        <a:cs typeface="Times New Roman"/>
                      </a:endParaRPr>
                    </a:p>
                  </a:txBody>
                  <a:tcPr marL="55601" marR="55601" marT="0" marB="0">
                    <a:lnL>
                      <a:noFill/>
                    </a:lnL>
                    <a:lnR w="12700" cap="flat" cmpd="sng" algn="ctr">
                      <a:solidFill>
                        <a:srgbClr val="FDE9D9"/>
                      </a:solidFill>
                      <a:prstDash val="solid"/>
                      <a:round/>
                      <a:headEnd type="none" w="med" len="med"/>
                      <a:tailEnd type="none" w="med" len="med"/>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solidFill>
                      <a:srgbClr val="FFFFFF"/>
                    </a:solidFill>
                  </a:tcPr>
                </a:tc>
                <a:tc>
                  <a:txBody>
                    <a:bodyPr/>
                    <a:lstStyle/>
                    <a:p>
                      <a:pPr marL="0" marR="0" indent="0">
                        <a:spcBef>
                          <a:spcPts val="0"/>
                        </a:spcBef>
                        <a:spcAft>
                          <a:spcPts val="0"/>
                        </a:spcAft>
                      </a:pPr>
                      <a:r>
                        <a:rPr lang="en-US" sz="1200">
                          <a:solidFill>
                            <a:schemeClr val="tx1"/>
                          </a:solidFill>
                          <a:latin typeface="Calibri"/>
                          <a:ea typeface="Calibri"/>
                          <a:cs typeface="Times New Roman"/>
                        </a:rPr>
                        <a:t>Sanitize media in accordance with National Institute of Standards and Technology (NIST) 800–88, Guidelines for Media Sanitization, at </a:t>
                      </a:r>
                      <a:r>
                        <a:rPr lang="en-US" sz="1200" i="1">
                          <a:solidFill>
                            <a:schemeClr val="tx1"/>
                          </a:solidFill>
                          <a:latin typeface="Calibri"/>
                          <a:ea typeface="Calibri"/>
                          <a:cs typeface="Times New Roman"/>
                        </a:rPr>
                        <a:t>http://csrc.nist.gov/publications/nistpubs/800-88/NISTSP800-88</a:t>
                      </a:r>
                      <a:r>
                        <a:rPr lang="en-US" sz="1200">
                          <a:solidFill>
                            <a:schemeClr val="tx1"/>
                          </a:solidFill>
                          <a:latin typeface="Calibri"/>
                          <a:ea typeface="Calibri"/>
                          <a:cs typeface="Times New Roman"/>
                        </a:rPr>
                        <a:t>_</a:t>
                      </a:r>
                      <a:r>
                        <a:rPr lang="en-US" sz="1200" i="1">
                          <a:solidFill>
                            <a:schemeClr val="tx1"/>
                          </a:solidFill>
                          <a:latin typeface="Calibri"/>
                          <a:ea typeface="Calibri"/>
                          <a:cs typeface="Times New Roman"/>
                        </a:rPr>
                        <a:t>rev1.pdf, </a:t>
                      </a:r>
                      <a:r>
                        <a:rPr lang="en-US" sz="1200">
                          <a:solidFill>
                            <a:schemeClr val="tx1"/>
                          </a:solidFill>
                          <a:latin typeface="Calibri"/>
                          <a:ea typeface="Calibri"/>
                          <a:cs typeface="Times New Roman"/>
                        </a:rPr>
                        <a:t>before external release or disposal</a:t>
                      </a:r>
                    </a:p>
                  </a:txBody>
                  <a:tcPr marL="55601" marR="55601" marT="0" marB="0">
                    <a:lnL w="12700" cap="flat" cmpd="sng" algn="ctr">
                      <a:solidFill>
                        <a:srgbClr val="FDE9D9"/>
                      </a:solidFill>
                      <a:prstDash val="solid"/>
                      <a:round/>
                      <a:headEnd type="none" w="med" len="med"/>
                      <a:tailEnd type="none" w="med" len="med"/>
                    </a:lnL>
                    <a:lnR>
                      <a:noFill/>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solidFill>
                      <a:srgbClr val="FFFFFF"/>
                    </a:solidFill>
                  </a:tcPr>
                </a:tc>
              </a:tr>
              <a:tr h="977223">
                <a:tc>
                  <a:txBody>
                    <a:bodyPr/>
                    <a:lstStyle/>
                    <a:p>
                      <a:pPr marL="0" marR="0" indent="0">
                        <a:spcBef>
                          <a:spcPts val="0"/>
                        </a:spcBef>
                        <a:spcAft>
                          <a:spcPts val="0"/>
                        </a:spcAft>
                      </a:pPr>
                      <a:r>
                        <a:rPr lang="en-US" sz="1200" b="1" i="1" dirty="0">
                          <a:solidFill>
                            <a:schemeClr val="tx1"/>
                          </a:solidFill>
                          <a:latin typeface="Calibri"/>
                          <a:ea typeface="Calibri"/>
                          <a:cs typeface="Times New Roman"/>
                        </a:rPr>
                        <a:t>Intrusion protection</a:t>
                      </a:r>
                      <a:endParaRPr lang="en-US" sz="1200" dirty="0">
                        <a:solidFill>
                          <a:schemeClr val="tx1"/>
                        </a:solidFill>
                        <a:latin typeface="Calibri"/>
                        <a:ea typeface="Calibri"/>
                        <a:cs typeface="Times New Roman"/>
                      </a:endParaRPr>
                    </a:p>
                  </a:txBody>
                  <a:tcPr marL="55601" marR="55601" marT="0" marB="0">
                    <a:lnL>
                      <a:noFill/>
                    </a:lnL>
                    <a:lnR w="12700" cap="flat" cmpd="sng" algn="ctr">
                      <a:solidFill>
                        <a:srgbClr val="FDE9D9"/>
                      </a:solidFill>
                      <a:prstDash val="solid"/>
                      <a:round/>
                      <a:headEnd type="none" w="med" len="med"/>
                      <a:tailEnd type="none" w="med" len="med"/>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solidFill>
                      <a:srgbClr val="FFFFFF"/>
                    </a:solidFill>
                  </a:tcPr>
                </a:tc>
                <a:tc>
                  <a:txBody>
                    <a:bodyPr/>
                    <a:lstStyle/>
                    <a:p>
                      <a:pPr marL="0" marR="0" indent="0">
                        <a:spcBef>
                          <a:spcPts val="0"/>
                        </a:spcBef>
                        <a:spcAft>
                          <a:spcPts val="0"/>
                        </a:spcAft>
                      </a:pPr>
                      <a:r>
                        <a:rPr lang="en-US" sz="1200" dirty="0">
                          <a:solidFill>
                            <a:schemeClr val="tx1"/>
                          </a:solidFill>
                          <a:latin typeface="Calibri"/>
                          <a:ea typeface="Calibri"/>
                          <a:cs typeface="Times New Roman"/>
                        </a:rPr>
                        <a:t>Provide protection against computer intrusions and data exfiltration, minimally including the following:</a:t>
                      </a:r>
                    </a:p>
                    <a:p>
                      <a:pPr marL="0" marR="0" indent="0">
                        <a:spcBef>
                          <a:spcPts val="0"/>
                        </a:spcBef>
                        <a:spcAft>
                          <a:spcPts val="0"/>
                        </a:spcAft>
                      </a:pPr>
                      <a:r>
                        <a:rPr lang="en-US" sz="1200" dirty="0">
                          <a:solidFill>
                            <a:schemeClr val="tx1"/>
                          </a:solidFill>
                          <a:latin typeface="Calibri"/>
                          <a:ea typeface="Calibri"/>
                          <a:cs typeface="Times New Roman"/>
                        </a:rPr>
                        <a:t>(</a:t>
                      </a:r>
                      <a:r>
                        <a:rPr lang="en-US" sz="1200" dirty="0" err="1">
                          <a:solidFill>
                            <a:schemeClr val="tx1"/>
                          </a:solidFill>
                          <a:latin typeface="Calibri"/>
                          <a:ea typeface="Calibri"/>
                          <a:cs typeface="Times New Roman"/>
                        </a:rPr>
                        <a:t>i</a:t>
                      </a:r>
                      <a:r>
                        <a:rPr lang="en-US" sz="1200" dirty="0">
                          <a:solidFill>
                            <a:schemeClr val="tx1"/>
                          </a:solidFill>
                          <a:latin typeface="Calibri"/>
                          <a:ea typeface="Calibri"/>
                          <a:cs typeface="Times New Roman"/>
                        </a:rPr>
                        <a:t>) Current and regularly updated malware protection services, </a:t>
                      </a:r>
                      <a:r>
                        <a:rPr lang="en-US" sz="1200" i="1" dirty="0">
                          <a:solidFill>
                            <a:schemeClr val="tx1"/>
                          </a:solidFill>
                          <a:latin typeface="Calibri"/>
                          <a:ea typeface="Calibri"/>
                          <a:cs typeface="Times New Roman"/>
                        </a:rPr>
                        <a:t>e.g., </a:t>
                      </a:r>
                      <a:r>
                        <a:rPr lang="en-US" sz="1200" dirty="0">
                          <a:solidFill>
                            <a:schemeClr val="tx1"/>
                          </a:solidFill>
                          <a:latin typeface="Calibri"/>
                          <a:ea typeface="Calibri"/>
                          <a:cs typeface="Times New Roman"/>
                        </a:rPr>
                        <a:t>anti-virus, antispyware.</a:t>
                      </a:r>
                    </a:p>
                    <a:p>
                      <a:pPr marL="0" marR="0" indent="0">
                        <a:spcBef>
                          <a:spcPts val="0"/>
                        </a:spcBef>
                        <a:spcAft>
                          <a:spcPts val="0"/>
                        </a:spcAft>
                      </a:pPr>
                      <a:r>
                        <a:rPr lang="en-US" sz="1200" dirty="0">
                          <a:solidFill>
                            <a:schemeClr val="tx1"/>
                          </a:solidFill>
                          <a:latin typeface="Calibri"/>
                          <a:ea typeface="Calibri"/>
                          <a:cs typeface="Times New Roman"/>
                        </a:rPr>
                        <a:t>(ii) Prompt application of security-relevant software upgrades, </a:t>
                      </a:r>
                      <a:r>
                        <a:rPr lang="en-US" sz="1200" i="1" dirty="0">
                          <a:solidFill>
                            <a:schemeClr val="tx1"/>
                          </a:solidFill>
                          <a:latin typeface="Calibri"/>
                          <a:ea typeface="Calibri"/>
                          <a:cs typeface="Times New Roman"/>
                        </a:rPr>
                        <a:t>e.g., </a:t>
                      </a:r>
                      <a:r>
                        <a:rPr lang="en-US" sz="1200" dirty="0">
                          <a:solidFill>
                            <a:schemeClr val="tx1"/>
                          </a:solidFill>
                          <a:latin typeface="Calibri"/>
                          <a:ea typeface="Calibri"/>
                          <a:cs typeface="Times New Roman"/>
                        </a:rPr>
                        <a:t>patches, servicepacks, and hot fixes</a:t>
                      </a:r>
                    </a:p>
                  </a:txBody>
                  <a:tcPr marL="55601" marR="55601" marT="0" marB="0">
                    <a:lnL w="12700" cap="flat" cmpd="sng" algn="ctr">
                      <a:solidFill>
                        <a:srgbClr val="FDE9D9"/>
                      </a:solidFill>
                      <a:prstDash val="solid"/>
                      <a:round/>
                      <a:headEnd type="none" w="med" len="med"/>
                      <a:tailEnd type="none" w="med" len="med"/>
                    </a:lnL>
                    <a:lnR>
                      <a:noFill/>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solidFill>
                      <a:srgbClr val="FFFFFF"/>
                    </a:solidFill>
                  </a:tcPr>
                </a:tc>
              </a:tr>
              <a:tr h="592544">
                <a:tc>
                  <a:txBody>
                    <a:bodyPr/>
                    <a:lstStyle/>
                    <a:p>
                      <a:pPr marL="0" marR="0" indent="0">
                        <a:spcBef>
                          <a:spcPts val="0"/>
                        </a:spcBef>
                        <a:spcAft>
                          <a:spcPts val="0"/>
                        </a:spcAft>
                      </a:pPr>
                      <a:r>
                        <a:rPr lang="en-US" sz="1200" b="1" i="1">
                          <a:solidFill>
                            <a:schemeClr val="tx1"/>
                          </a:solidFill>
                          <a:latin typeface="Calibri"/>
                          <a:ea typeface="Calibri"/>
                          <a:cs typeface="Times New Roman"/>
                        </a:rPr>
                        <a:t>Limitations</a:t>
                      </a:r>
                      <a:endParaRPr lang="en-US" sz="1200">
                        <a:solidFill>
                          <a:schemeClr val="tx1"/>
                        </a:solidFill>
                        <a:latin typeface="Calibri"/>
                        <a:ea typeface="Calibri"/>
                        <a:cs typeface="Times New Roman"/>
                      </a:endParaRPr>
                    </a:p>
                  </a:txBody>
                  <a:tcPr marL="55601" marR="55601" marT="0" marB="0">
                    <a:lnL>
                      <a:noFill/>
                    </a:lnL>
                    <a:lnR w="12700" cap="flat" cmpd="sng" algn="ctr">
                      <a:solidFill>
                        <a:srgbClr val="FDE9D9"/>
                      </a:solidFill>
                      <a:prstDash val="solid"/>
                      <a:round/>
                      <a:headEnd type="none" w="med" len="med"/>
                      <a:tailEnd type="none" w="med" len="med"/>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solidFill>
                      <a:srgbClr val="FFFFFF"/>
                    </a:solidFill>
                  </a:tcPr>
                </a:tc>
                <a:tc>
                  <a:txBody>
                    <a:bodyPr/>
                    <a:lstStyle/>
                    <a:p>
                      <a:pPr marL="0" marR="0" indent="0">
                        <a:spcBef>
                          <a:spcPts val="0"/>
                        </a:spcBef>
                        <a:spcAft>
                          <a:spcPts val="0"/>
                        </a:spcAft>
                      </a:pPr>
                      <a:r>
                        <a:rPr lang="en-US" sz="1200" dirty="0">
                          <a:solidFill>
                            <a:schemeClr val="tx1"/>
                          </a:solidFill>
                          <a:latin typeface="Calibri"/>
                          <a:ea typeface="Calibri"/>
                          <a:cs typeface="Times New Roman"/>
                        </a:rPr>
                        <a:t>Transfer DOD information only to those subcontractors that both have a need to know and provide at least the same level of security as specified in this clause</a:t>
                      </a:r>
                    </a:p>
                  </a:txBody>
                  <a:tcPr marL="55601" marR="55601" marT="0" marB="0">
                    <a:lnL w="12700" cap="flat" cmpd="sng" algn="ctr">
                      <a:solidFill>
                        <a:srgbClr val="FDE9D9"/>
                      </a:solidFill>
                      <a:prstDash val="solid"/>
                      <a:round/>
                      <a:headEnd type="none" w="med" len="med"/>
                      <a:tailEnd type="none" w="med" len="med"/>
                    </a:lnL>
                    <a:lnR>
                      <a:noFill/>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solidFill>
                      <a:srgbClr val="FFFFFF"/>
                    </a:solidFill>
                  </a:tcPr>
                </a:tc>
              </a:tr>
            </a:tbl>
          </a:graphicData>
        </a:graphic>
      </p:graphicFrame>
      <p:sp>
        <p:nvSpPr>
          <p:cNvPr id="7" name="Footer Placeholder 6"/>
          <p:cNvSpPr>
            <a:spLocks noGrp="1"/>
          </p:cNvSpPr>
          <p:nvPr>
            <p:ph type="ftr" sz="quarter" idx="11"/>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 the works (Continued)</a:t>
            </a:r>
            <a:endParaRPr lang="en-US" sz="3200" dirty="0"/>
          </a:p>
        </p:txBody>
      </p:sp>
      <p:sp>
        <p:nvSpPr>
          <p:cNvPr id="4" name="Slide Number Placeholder 3"/>
          <p:cNvSpPr>
            <a:spLocks noGrp="1"/>
          </p:cNvSpPr>
          <p:nvPr>
            <p:ph type="sldNum" sz="quarter" idx="12"/>
          </p:nvPr>
        </p:nvSpPr>
        <p:spPr/>
        <p:txBody>
          <a:bodyPr>
            <a:normAutofit fontScale="85000" lnSpcReduction="20000"/>
          </a:bodyPr>
          <a:lstStyle/>
          <a:p>
            <a:fld id="{F7B0CD6D-46A6-4A3D-9EE1-17DA86366E19}" type="slidenum">
              <a:rPr lang="en-US" smtClean="0"/>
              <a:t>15</a:t>
            </a:fld>
            <a:endParaRPr lang="en-US" dirty="0"/>
          </a:p>
        </p:txBody>
      </p:sp>
      <p:graphicFrame>
        <p:nvGraphicFramePr>
          <p:cNvPr id="6" name="Table 5"/>
          <p:cNvGraphicFramePr>
            <a:graphicFrameLocks noGrp="1"/>
          </p:cNvGraphicFramePr>
          <p:nvPr/>
        </p:nvGraphicFramePr>
        <p:xfrm>
          <a:off x="381000" y="1600200"/>
          <a:ext cx="8458199" cy="4208096"/>
        </p:xfrm>
        <a:graphic>
          <a:graphicData uri="http://schemas.openxmlformats.org/drawingml/2006/table">
            <a:tbl>
              <a:tblPr/>
              <a:tblGrid>
                <a:gridCol w="2057400"/>
                <a:gridCol w="6400799"/>
              </a:tblGrid>
              <a:tr h="257223">
                <a:tc gridSpan="2">
                  <a:txBody>
                    <a:bodyPr/>
                    <a:lstStyle/>
                    <a:p>
                      <a:pPr marL="0" marR="0" indent="0" algn="ctr">
                        <a:lnSpc>
                          <a:spcPct val="150000"/>
                        </a:lnSpc>
                        <a:spcBef>
                          <a:spcPts val="0"/>
                        </a:spcBef>
                        <a:spcAft>
                          <a:spcPts val="0"/>
                        </a:spcAft>
                      </a:pPr>
                      <a:r>
                        <a:rPr lang="en-US" sz="1200" b="1" dirty="0">
                          <a:solidFill>
                            <a:schemeClr val="tx1"/>
                          </a:solidFill>
                          <a:latin typeface="Calibri" pitchFamily="34" charset="0"/>
                          <a:ea typeface="Calibri"/>
                          <a:cs typeface="Arial" pitchFamily="34" charset="0"/>
                        </a:rPr>
                        <a:t>ENHANCED PROTECTIONS  “All of the ABOVE – PLUS:”</a:t>
                      </a:r>
                      <a:endParaRPr lang="en-US" sz="1200" dirty="0">
                        <a:solidFill>
                          <a:schemeClr val="tx1"/>
                        </a:solidFill>
                        <a:latin typeface="Calibri" pitchFamily="34" charset="0"/>
                        <a:ea typeface="Calibri"/>
                        <a:cs typeface="Arial" pitchFamily="34" charset="0"/>
                      </a:endParaRPr>
                    </a:p>
                  </a:txBody>
                  <a:tcPr marL="36573" marR="36573" marT="0" marB="0" anchor="ctr">
                    <a:lnL>
                      <a:noFill/>
                    </a:lnL>
                    <a:lnR>
                      <a:noFill/>
                    </a:lnR>
                    <a:lnT w="12700" cap="flat" cmpd="sng" algn="ctr">
                      <a:solidFill>
                        <a:srgbClr val="FDE9D9"/>
                      </a:solidFill>
                      <a:prstDash val="solid"/>
                      <a:round/>
                      <a:headEnd type="none" w="med" len="med"/>
                      <a:tailEnd type="none" w="med" len="med"/>
                    </a:lnT>
                    <a:lnB w="12700" cap="flat" cmpd="sng" algn="ctr">
                      <a:solidFill>
                        <a:srgbClr val="FDE9D9"/>
                      </a:solidFill>
                      <a:prstDash val="solid"/>
                      <a:round/>
                      <a:headEnd type="none" w="med" len="med"/>
                      <a:tailEnd type="none" w="med" len="med"/>
                    </a:lnB>
                  </a:tcPr>
                </a:tc>
                <a:tc hMerge="1">
                  <a:txBody>
                    <a:bodyPr/>
                    <a:lstStyle/>
                    <a:p>
                      <a:endParaRPr lang="en-US"/>
                    </a:p>
                  </a:txBody>
                  <a:tcPr/>
                </a:tc>
              </a:tr>
              <a:tr h="1655020">
                <a:tc>
                  <a:txBody>
                    <a:bodyPr/>
                    <a:lstStyle/>
                    <a:p>
                      <a:pPr marL="0" marR="0" indent="0">
                        <a:lnSpc>
                          <a:spcPct val="150000"/>
                        </a:lnSpc>
                        <a:spcBef>
                          <a:spcPts val="0"/>
                        </a:spcBef>
                        <a:spcAft>
                          <a:spcPts val="0"/>
                        </a:spcAft>
                      </a:pPr>
                      <a:r>
                        <a:rPr lang="en-US" sz="1200" b="1" i="1">
                          <a:solidFill>
                            <a:schemeClr val="tx1"/>
                          </a:solidFill>
                          <a:latin typeface="Calibri" pitchFamily="34" charset="0"/>
                          <a:ea typeface="Calibri"/>
                          <a:cs typeface="Arial" pitchFamily="34" charset="0"/>
                        </a:rPr>
                        <a:t>Encryption/Storage</a:t>
                      </a:r>
                      <a:endParaRPr lang="en-US" sz="1200">
                        <a:solidFill>
                          <a:schemeClr val="tx1"/>
                        </a:solidFill>
                        <a:latin typeface="Calibri" pitchFamily="34" charset="0"/>
                        <a:ea typeface="Calibri"/>
                        <a:cs typeface="Arial" pitchFamily="34" charset="0"/>
                      </a:endParaRPr>
                    </a:p>
                  </a:txBody>
                  <a:tcPr marL="36573" marR="36573" marT="0" marB="0">
                    <a:lnL>
                      <a:noFill/>
                    </a:lnL>
                    <a:lnR w="12700" cap="flat" cmpd="sng" algn="ctr">
                      <a:solidFill>
                        <a:srgbClr val="FBD4B4"/>
                      </a:solidFill>
                      <a:prstDash val="solid"/>
                      <a:round/>
                      <a:headEnd type="none" w="med" len="med"/>
                      <a:tailEnd type="none" w="med" len="med"/>
                    </a:lnR>
                    <a:lnT w="12700" cap="flat" cmpd="sng" algn="ctr">
                      <a:solidFill>
                        <a:srgbClr val="FDE9D9"/>
                      </a:solidFill>
                      <a:prstDash val="solid"/>
                      <a:round/>
                      <a:headEnd type="none" w="med" len="med"/>
                      <a:tailEnd type="none" w="med" len="med"/>
                    </a:lnT>
                    <a:lnB w="12700" cap="flat" cmpd="sng" algn="ctr">
                      <a:solidFill>
                        <a:srgbClr val="FBD4B4"/>
                      </a:solidFill>
                      <a:prstDash val="solid"/>
                      <a:round/>
                      <a:headEnd type="none" w="med" len="med"/>
                      <a:tailEnd type="none" w="med" len="med"/>
                    </a:lnB>
                    <a:solidFill>
                      <a:srgbClr val="FFFFFF"/>
                    </a:solidFill>
                  </a:tcPr>
                </a:tc>
                <a:tc>
                  <a:txBody>
                    <a:bodyPr/>
                    <a:lstStyle/>
                    <a:p>
                      <a:pPr marL="0" marR="0" indent="0">
                        <a:spcBef>
                          <a:spcPts val="0"/>
                        </a:spcBef>
                        <a:spcAft>
                          <a:spcPts val="0"/>
                        </a:spcAft>
                      </a:pPr>
                      <a:r>
                        <a:rPr lang="en-US" sz="1200" dirty="0">
                          <a:solidFill>
                            <a:schemeClr val="tx1"/>
                          </a:solidFill>
                          <a:latin typeface="Calibri" pitchFamily="34" charset="0"/>
                          <a:ea typeface="Calibri"/>
                          <a:cs typeface="Arial" pitchFamily="34" charset="0"/>
                        </a:rPr>
                        <a:t>Encrypt using the Security Controls for Federal Information Systems and Organizations at (</a:t>
                      </a:r>
                      <a:r>
                        <a:rPr lang="en-US" sz="1200" i="1" dirty="0">
                          <a:solidFill>
                            <a:schemeClr val="tx1"/>
                          </a:solidFill>
                          <a:latin typeface="Calibri" pitchFamily="34" charset="0"/>
                          <a:ea typeface="Calibri"/>
                          <a:cs typeface="Arial" pitchFamily="34" charset="0"/>
                        </a:rPr>
                        <a:t>http:// csrc.nist.gov/publications/PubsSPs.html</a:t>
                      </a:r>
                      <a:r>
                        <a:rPr lang="en-US" sz="1200" dirty="0">
                          <a:solidFill>
                            <a:schemeClr val="tx1"/>
                          </a:solidFill>
                          <a:latin typeface="Calibri" pitchFamily="34" charset="0"/>
                          <a:ea typeface="Calibri"/>
                          <a:cs typeface="Arial" pitchFamily="34" charset="0"/>
                        </a:rPr>
                        <a:t>) for both organizational wireless connections, and when traveling use encrypted wireless connections where available. If encrypted wireless is not available, encrypt application files (</a:t>
                      </a:r>
                      <a:r>
                        <a:rPr lang="en-US" sz="1200" i="1" dirty="0">
                          <a:solidFill>
                            <a:schemeClr val="tx1"/>
                          </a:solidFill>
                          <a:latin typeface="Calibri" pitchFamily="34" charset="0"/>
                          <a:ea typeface="Calibri"/>
                          <a:cs typeface="Arial" pitchFamily="34" charset="0"/>
                        </a:rPr>
                        <a:t>e.g., </a:t>
                      </a:r>
                      <a:r>
                        <a:rPr lang="en-US" sz="1200" dirty="0">
                          <a:solidFill>
                            <a:schemeClr val="tx1"/>
                          </a:solidFill>
                          <a:latin typeface="Calibri" pitchFamily="34" charset="0"/>
                          <a:ea typeface="Calibri"/>
                          <a:cs typeface="Arial" pitchFamily="34" charset="0"/>
                        </a:rPr>
                        <a:t>spreadsheet and word processing files) using at least application-provided password protection level encryption. Encrypt all information identified in paragraph (b)(2) of this clause when it is stored on mobile computing devices such as laptops and personal digital assistants, or removable storage media such as thumb drives and compact disks, using the best level of encryption technology available, given facilities, conditions, and environment.</a:t>
                      </a:r>
                    </a:p>
                  </a:txBody>
                  <a:tcPr marL="36573" marR="36573" marT="0" marB="0">
                    <a:lnL w="12700" cap="flat" cmpd="sng" algn="ctr">
                      <a:solidFill>
                        <a:srgbClr val="FBD4B4"/>
                      </a:solidFill>
                      <a:prstDash val="solid"/>
                      <a:round/>
                      <a:headEnd type="none" w="med" len="med"/>
                      <a:tailEnd type="none" w="med" len="med"/>
                    </a:lnL>
                    <a:lnR>
                      <a:noFill/>
                    </a:lnR>
                    <a:lnT w="12700" cap="flat" cmpd="sng" algn="ctr">
                      <a:solidFill>
                        <a:srgbClr val="FDE9D9"/>
                      </a:solidFill>
                      <a:prstDash val="solid"/>
                      <a:round/>
                      <a:headEnd type="none" w="med" len="med"/>
                      <a:tailEnd type="none" w="med" len="med"/>
                    </a:lnT>
                    <a:lnB w="12700" cap="flat" cmpd="sng" algn="ctr">
                      <a:solidFill>
                        <a:srgbClr val="FBD4B4"/>
                      </a:solidFill>
                      <a:prstDash val="solid"/>
                      <a:round/>
                      <a:headEnd type="none" w="med" len="med"/>
                      <a:tailEnd type="none" w="med" len="med"/>
                    </a:lnB>
                    <a:solidFill>
                      <a:srgbClr val="FFFFFF"/>
                    </a:solidFill>
                  </a:tcPr>
                </a:tc>
              </a:tr>
              <a:tr h="1513859">
                <a:tc>
                  <a:txBody>
                    <a:bodyPr/>
                    <a:lstStyle/>
                    <a:p>
                      <a:pPr marL="0" marR="0" indent="0">
                        <a:lnSpc>
                          <a:spcPct val="150000"/>
                        </a:lnSpc>
                        <a:spcBef>
                          <a:spcPts val="0"/>
                        </a:spcBef>
                        <a:spcAft>
                          <a:spcPts val="0"/>
                        </a:spcAft>
                      </a:pPr>
                      <a:r>
                        <a:rPr lang="en-US" sz="1200" b="1" i="1">
                          <a:solidFill>
                            <a:schemeClr val="tx1"/>
                          </a:solidFill>
                          <a:latin typeface="Calibri" pitchFamily="34" charset="0"/>
                          <a:ea typeface="Calibri"/>
                          <a:cs typeface="Arial" pitchFamily="34" charset="0"/>
                        </a:rPr>
                        <a:t>Network intrusion protection</a:t>
                      </a:r>
                      <a:endParaRPr lang="en-US" sz="1200">
                        <a:solidFill>
                          <a:schemeClr val="tx1"/>
                        </a:solidFill>
                        <a:latin typeface="Calibri" pitchFamily="34" charset="0"/>
                        <a:ea typeface="Calibri"/>
                        <a:cs typeface="Arial" pitchFamily="34" charset="0"/>
                      </a:endParaRPr>
                    </a:p>
                  </a:txBody>
                  <a:tcPr marL="36573" marR="36573" marT="0" marB="0">
                    <a:lnL>
                      <a:noFill/>
                    </a:lnL>
                    <a:lnR w="12700" cap="flat" cmpd="sng" algn="ctr">
                      <a:solidFill>
                        <a:srgbClr val="FBD4B4"/>
                      </a:solidFill>
                      <a:prstDash val="solid"/>
                      <a:round/>
                      <a:headEnd type="none" w="med" len="med"/>
                      <a:tailEnd type="none" w="med" len="med"/>
                    </a:lnR>
                    <a:lnT w="12700" cap="flat" cmpd="sng" algn="ctr">
                      <a:solidFill>
                        <a:srgbClr val="FBD4B4"/>
                      </a:solidFill>
                      <a:prstDash val="solid"/>
                      <a:round/>
                      <a:headEnd type="none" w="med" len="med"/>
                      <a:tailEnd type="none" w="med" len="med"/>
                    </a:lnT>
                    <a:lnB w="12700" cap="flat" cmpd="sng" algn="ctr">
                      <a:solidFill>
                        <a:srgbClr val="FBD4B4"/>
                      </a:solidFill>
                      <a:prstDash val="solid"/>
                      <a:round/>
                      <a:headEnd type="none" w="med" len="med"/>
                      <a:tailEnd type="none" w="med" len="med"/>
                    </a:lnB>
                    <a:solidFill>
                      <a:srgbClr val="FFFFFF"/>
                    </a:solidFill>
                  </a:tcPr>
                </a:tc>
                <a:tc>
                  <a:txBody>
                    <a:bodyPr/>
                    <a:lstStyle/>
                    <a:p>
                      <a:pPr marL="0" marR="0" indent="0">
                        <a:spcBef>
                          <a:spcPts val="0"/>
                        </a:spcBef>
                        <a:spcAft>
                          <a:spcPts val="0"/>
                        </a:spcAft>
                      </a:pPr>
                      <a:r>
                        <a:rPr lang="en-US" sz="1200">
                          <a:solidFill>
                            <a:schemeClr val="tx1"/>
                          </a:solidFill>
                          <a:latin typeface="Calibri" pitchFamily="34" charset="0"/>
                          <a:ea typeface="Calibri"/>
                          <a:cs typeface="Arial" pitchFamily="34" charset="0"/>
                        </a:rPr>
                        <a:t>Provide adequate protection against computer network intrusions and data exfiltration, as follows:</a:t>
                      </a:r>
                    </a:p>
                    <a:p>
                      <a:pPr marL="457200" marR="0" indent="0">
                        <a:spcBef>
                          <a:spcPts val="0"/>
                        </a:spcBef>
                        <a:spcAft>
                          <a:spcPts val="0"/>
                        </a:spcAft>
                      </a:pPr>
                      <a:r>
                        <a:rPr lang="en-US" sz="1200">
                          <a:solidFill>
                            <a:schemeClr val="tx1"/>
                          </a:solidFill>
                          <a:latin typeface="Calibri" pitchFamily="34" charset="0"/>
                          <a:ea typeface="Calibri"/>
                          <a:cs typeface="Arial" pitchFamily="34" charset="0"/>
                        </a:rPr>
                        <a:t>(A) Current and regularly updated malware protection services, </a:t>
                      </a:r>
                      <a:r>
                        <a:rPr lang="en-US" sz="1200" i="1">
                          <a:solidFill>
                            <a:schemeClr val="tx1"/>
                          </a:solidFill>
                          <a:latin typeface="Calibri" pitchFamily="34" charset="0"/>
                          <a:ea typeface="Calibri"/>
                          <a:cs typeface="Arial" pitchFamily="34" charset="0"/>
                        </a:rPr>
                        <a:t>e.g., </a:t>
                      </a:r>
                      <a:r>
                        <a:rPr lang="en-US" sz="1200">
                          <a:solidFill>
                            <a:schemeClr val="tx1"/>
                          </a:solidFill>
                          <a:latin typeface="Calibri" pitchFamily="34" charset="0"/>
                          <a:ea typeface="Calibri"/>
                          <a:cs typeface="Arial" pitchFamily="34" charset="0"/>
                        </a:rPr>
                        <a:t>anti-virus, antispyware. </a:t>
                      </a:r>
                    </a:p>
                    <a:p>
                      <a:pPr marL="457200" marR="0" indent="0">
                        <a:spcBef>
                          <a:spcPts val="0"/>
                        </a:spcBef>
                        <a:spcAft>
                          <a:spcPts val="0"/>
                        </a:spcAft>
                      </a:pPr>
                      <a:r>
                        <a:rPr lang="en-US" sz="1200">
                          <a:solidFill>
                            <a:schemeClr val="tx1"/>
                          </a:solidFill>
                          <a:latin typeface="Calibri" pitchFamily="34" charset="0"/>
                          <a:ea typeface="Calibri"/>
                          <a:cs typeface="Arial" pitchFamily="34" charset="0"/>
                        </a:rPr>
                        <a:t>(B) Monitoring and control of both inbound and outbound network traffic as appropriate (</a:t>
                      </a:r>
                      <a:r>
                        <a:rPr lang="en-US" sz="1200" i="1">
                          <a:solidFill>
                            <a:schemeClr val="tx1"/>
                          </a:solidFill>
                          <a:latin typeface="Calibri" pitchFamily="34" charset="0"/>
                          <a:ea typeface="Calibri"/>
                          <a:cs typeface="Arial" pitchFamily="34" charset="0"/>
                        </a:rPr>
                        <a:t>e.g., </a:t>
                      </a:r>
                      <a:r>
                        <a:rPr lang="en-US" sz="1200">
                          <a:solidFill>
                            <a:schemeClr val="tx1"/>
                          </a:solidFill>
                          <a:latin typeface="Calibri" pitchFamily="34" charset="0"/>
                          <a:ea typeface="Calibri"/>
                          <a:cs typeface="Arial" pitchFamily="34" charset="0"/>
                        </a:rPr>
                        <a:t>at the external boundary, sub-networks, individual hosts) to include blocking unauthorized ingress, egress, and exfiltration through technologies such as firewalls and router policies, intrusion prevention or detection services, or host-based security services.</a:t>
                      </a:r>
                    </a:p>
                    <a:p>
                      <a:pPr marL="457200" marR="0" indent="0">
                        <a:spcBef>
                          <a:spcPts val="0"/>
                        </a:spcBef>
                        <a:spcAft>
                          <a:spcPts val="0"/>
                        </a:spcAft>
                      </a:pPr>
                      <a:r>
                        <a:rPr lang="en-US" sz="1200">
                          <a:solidFill>
                            <a:schemeClr val="tx1"/>
                          </a:solidFill>
                          <a:latin typeface="Calibri" pitchFamily="34" charset="0"/>
                          <a:ea typeface="Calibri"/>
                          <a:cs typeface="Arial" pitchFamily="34" charset="0"/>
                        </a:rPr>
                        <a:t>(C) Prompt application of security-relevant software patches, service-packs, and hot fixes.</a:t>
                      </a:r>
                    </a:p>
                  </a:txBody>
                  <a:tcPr marL="36573" marR="36573" marT="0" marB="0">
                    <a:lnL w="12700" cap="flat" cmpd="sng" algn="ctr">
                      <a:solidFill>
                        <a:srgbClr val="FBD4B4"/>
                      </a:solidFill>
                      <a:prstDash val="solid"/>
                      <a:round/>
                      <a:headEnd type="none" w="med" len="med"/>
                      <a:tailEnd type="none" w="med" len="med"/>
                    </a:lnL>
                    <a:lnR>
                      <a:noFill/>
                    </a:lnR>
                    <a:lnT w="12700" cap="flat" cmpd="sng" algn="ctr">
                      <a:solidFill>
                        <a:srgbClr val="FBD4B4"/>
                      </a:solidFill>
                      <a:prstDash val="solid"/>
                      <a:round/>
                      <a:headEnd type="none" w="med" len="med"/>
                      <a:tailEnd type="none" w="med" len="med"/>
                    </a:lnT>
                    <a:lnB w="12700" cap="flat" cmpd="sng" algn="ctr">
                      <a:solidFill>
                        <a:srgbClr val="FBD4B4"/>
                      </a:solidFill>
                      <a:prstDash val="solid"/>
                      <a:round/>
                      <a:headEnd type="none" w="med" len="med"/>
                      <a:tailEnd type="none" w="med" len="med"/>
                    </a:lnB>
                    <a:solidFill>
                      <a:srgbClr val="FFFFFF"/>
                    </a:solidFill>
                  </a:tcPr>
                </a:tc>
              </a:tr>
              <a:tr h="764897">
                <a:tc>
                  <a:txBody>
                    <a:bodyPr/>
                    <a:lstStyle/>
                    <a:p>
                      <a:pPr marL="0" marR="0" indent="0">
                        <a:lnSpc>
                          <a:spcPct val="150000"/>
                        </a:lnSpc>
                        <a:spcBef>
                          <a:spcPts val="0"/>
                        </a:spcBef>
                        <a:spcAft>
                          <a:spcPts val="0"/>
                        </a:spcAft>
                      </a:pPr>
                      <a:r>
                        <a:rPr lang="en-US" sz="1200" b="1" i="1">
                          <a:solidFill>
                            <a:schemeClr val="tx1"/>
                          </a:solidFill>
                          <a:latin typeface="Calibri" pitchFamily="34" charset="0"/>
                          <a:ea typeface="Calibri"/>
                          <a:cs typeface="Arial" pitchFamily="34" charset="0"/>
                        </a:rPr>
                        <a:t>Information Security Controls</a:t>
                      </a:r>
                      <a:endParaRPr lang="en-US" sz="1200">
                        <a:solidFill>
                          <a:schemeClr val="tx1"/>
                        </a:solidFill>
                        <a:latin typeface="Calibri" pitchFamily="34" charset="0"/>
                        <a:ea typeface="Calibri"/>
                        <a:cs typeface="Arial" pitchFamily="34" charset="0"/>
                      </a:endParaRPr>
                    </a:p>
                  </a:txBody>
                  <a:tcPr marL="36573" marR="36573" marT="0" marB="0">
                    <a:lnL>
                      <a:noFill/>
                    </a:lnL>
                    <a:lnR w="12700" cap="flat" cmpd="sng" algn="ctr">
                      <a:solidFill>
                        <a:srgbClr val="FBD4B4"/>
                      </a:solidFill>
                      <a:prstDash val="solid"/>
                      <a:round/>
                      <a:headEnd type="none" w="med" len="med"/>
                      <a:tailEnd type="none" w="med" len="med"/>
                    </a:lnR>
                    <a:lnT w="12700" cap="flat" cmpd="sng" algn="ctr">
                      <a:solidFill>
                        <a:srgbClr val="FBD4B4"/>
                      </a:solidFill>
                      <a:prstDash val="solid"/>
                      <a:round/>
                      <a:headEnd type="none" w="med" len="med"/>
                      <a:tailEnd type="none" w="med" len="med"/>
                    </a:lnT>
                    <a:lnB w="12700" cap="flat" cmpd="sng" algn="ctr">
                      <a:solidFill>
                        <a:srgbClr val="FBD4B4"/>
                      </a:solidFill>
                      <a:prstDash val="solid"/>
                      <a:round/>
                      <a:headEnd type="none" w="med" len="med"/>
                      <a:tailEnd type="none" w="med" len="med"/>
                    </a:lnB>
                    <a:solidFill>
                      <a:srgbClr val="FFFFFF"/>
                    </a:solidFill>
                  </a:tcPr>
                </a:tc>
                <a:tc>
                  <a:txBody>
                    <a:bodyPr/>
                    <a:lstStyle/>
                    <a:p>
                      <a:pPr marL="0" marR="0" indent="0">
                        <a:spcBef>
                          <a:spcPts val="0"/>
                        </a:spcBef>
                        <a:spcAft>
                          <a:spcPts val="0"/>
                        </a:spcAft>
                      </a:pPr>
                      <a:r>
                        <a:rPr lang="en-US" sz="1200" dirty="0">
                          <a:solidFill>
                            <a:schemeClr val="tx1"/>
                          </a:solidFill>
                          <a:latin typeface="Calibri" pitchFamily="34" charset="0"/>
                          <a:ea typeface="Calibri"/>
                          <a:cs typeface="Arial" pitchFamily="34" charset="0"/>
                        </a:rPr>
                        <a:t>The Contractor shall implement information security controls in its project, enterprise, or company-wide unclassified information security program. The information security program shall address the security controls described in the NIST Special Publication 800–53 (Current Version), Recommended Security Controls for Federal Information Systems and Organizations</a:t>
                      </a:r>
                    </a:p>
                  </a:txBody>
                  <a:tcPr marL="36573" marR="36573" marT="0" marB="0">
                    <a:lnL w="12700" cap="flat" cmpd="sng" algn="ctr">
                      <a:solidFill>
                        <a:srgbClr val="FBD4B4"/>
                      </a:solidFill>
                      <a:prstDash val="solid"/>
                      <a:round/>
                      <a:headEnd type="none" w="med" len="med"/>
                      <a:tailEnd type="none" w="med" len="med"/>
                    </a:lnL>
                    <a:lnR>
                      <a:noFill/>
                    </a:lnR>
                    <a:lnT w="12700" cap="flat" cmpd="sng" algn="ctr">
                      <a:solidFill>
                        <a:srgbClr val="FBD4B4"/>
                      </a:solidFill>
                      <a:prstDash val="solid"/>
                      <a:round/>
                      <a:headEnd type="none" w="med" len="med"/>
                      <a:tailEnd type="none" w="med" len="med"/>
                    </a:lnT>
                    <a:lnB w="12700" cap="flat" cmpd="sng" algn="ctr">
                      <a:solidFill>
                        <a:srgbClr val="FBD4B4"/>
                      </a:solidFill>
                      <a:prstDash val="solid"/>
                      <a:round/>
                      <a:headEnd type="none" w="med" len="med"/>
                      <a:tailEnd type="none" w="med" len="med"/>
                    </a:lnB>
                    <a:solidFill>
                      <a:srgbClr val="FFFFFF"/>
                    </a:solidFill>
                  </a:tcPr>
                </a:tc>
              </a:tr>
            </a:tbl>
          </a:graphicData>
        </a:graphic>
      </p:graphicFrame>
      <p:sp>
        <p:nvSpPr>
          <p:cNvPr id="5" name="Footer Placeholder 4"/>
          <p:cNvSpPr>
            <a:spLocks noGrp="1"/>
          </p:cNvSpPr>
          <p:nvPr>
            <p:ph type="ftr" sz="quarter" idx="11"/>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works (Continued)</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F7B0CD6D-46A6-4A3D-9EE1-17DA86366E19}" type="slidenum">
              <a:rPr lang="en-US" smtClean="0"/>
              <a:t>16</a:t>
            </a:fld>
            <a:endParaRPr lang="en-US" dirty="0"/>
          </a:p>
        </p:txBody>
      </p:sp>
      <p:graphicFrame>
        <p:nvGraphicFramePr>
          <p:cNvPr id="6" name="Table 5"/>
          <p:cNvGraphicFramePr>
            <a:graphicFrameLocks noGrp="1"/>
          </p:cNvGraphicFramePr>
          <p:nvPr/>
        </p:nvGraphicFramePr>
        <p:xfrm>
          <a:off x="685801" y="2133600"/>
          <a:ext cx="7772399" cy="3352800"/>
        </p:xfrm>
        <a:graphic>
          <a:graphicData uri="http://schemas.openxmlformats.org/drawingml/2006/table">
            <a:tbl>
              <a:tblPr/>
              <a:tblGrid>
                <a:gridCol w="2547700"/>
                <a:gridCol w="5224699"/>
              </a:tblGrid>
              <a:tr h="3352800">
                <a:tc>
                  <a:txBody>
                    <a:bodyPr/>
                    <a:lstStyle/>
                    <a:p>
                      <a:pPr marL="0" marR="0" indent="0">
                        <a:lnSpc>
                          <a:spcPct val="150000"/>
                        </a:lnSpc>
                        <a:spcBef>
                          <a:spcPts val="0"/>
                        </a:spcBef>
                        <a:spcAft>
                          <a:spcPts val="0"/>
                        </a:spcAft>
                      </a:pPr>
                      <a:r>
                        <a:rPr lang="en-US" sz="1200" b="1" i="1" dirty="0">
                          <a:solidFill>
                            <a:schemeClr val="tx1"/>
                          </a:solidFill>
                          <a:latin typeface="Calibri" pitchFamily="34" charset="0"/>
                          <a:ea typeface="Calibri"/>
                          <a:cs typeface="Arial" pitchFamily="34" charset="0"/>
                        </a:rPr>
                        <a:t>Cyber Intrusion </a:t>
                      </a:r>
                      <a:r>
                        <a:rPr lang="en-US" sz="1200" b="1" i="1" dirty="0" smtClean="0">
                          <a:solidFill>
                            <a:schemeClr val="tx1"/>
                          </a:solidFill>
                          <a:latin typeface="Calibri" pitchFamily="34" charset="0"/>
                          <a:ea typeface="Calibri"/>
                          <a:cs typeface="Arial" pitchFamily="34" charset="0"/>
                        </a:rPr>
                        <a:t>reporting (For</a:t>
                      </a:r>
                      <a:r>
                        <a:rPr lang="en-US" sz="1200" b="1" i="1" baseline="0" dirty="0" smtClean="0">
                          <a:solidFill>
                            <a:schemeClr val="tx1"/>
                          </a:solidFill>
                          <a:latin typeface="Calibri" pitchFamily="34" charset="0"/>
                          <a:ea typeface="Calibri"/>
                          <a:cs typeface="Arial" pitchFamily="34" charset="0"/>
                        </a:rPr>
                        <a:t> Enhanced Protections only)</a:t>
                      </a:r>
                      <a:endParaRPr lang="en-US" sz="1200" dirty="0">
                        <a:solidFill>
                          <a:schemeClr val="tx1"/>
                        </a:solidFill>
                        <a:latin typeface="Calibri" pitchFamily="34" charset="0"/>
                        <a:ea typeface="Calibri"/>
                        <a:cs typeface="Arial" pitchFamily="34" charset="0"/>
                      </a:endParaRPr>
                    </a:p>
                  </a:txBody>
                  <a:tcPr marL="36573" marR="36573" marT="0" marB="0">
                    <a:lnL>
                      <a:noFill/>
                    </a:lnL>
                    <a:lnR w="12700" cap="flat" cmpd="sng" algn="ctr">
                      <a:solidFill>
                        <a:srgbClr val="FDE9D9"/>
                      </a:solidFill>
                      <a:prstDash val="solid"/>
                      <a:round/>
                      <a:headEnd type="none" w="med" len="med"/>
                      <a:tailEnd type="none" w="med" len="med"/>
                    </a:lnR>
                    <a:lnT w="12700" cap="flat" cmpd="sng" algn="ctr">
                      <a:solidFill>
                        <a:srgbClr val="FBD4B4"/>
                      </a:solidFill>
                      <a:prstDash val="solid"/>
                      <a:round/>
                      <a:headEnd type="none" w="med" len="med"/>
                      <a:tailEnd type="none" w="med" len="med"/>
                    </a:lnT>
                    <a:lnB w="12700" cap="flat" cmpd="sng" algn="ctr">
                      <a:solidFill>
                        <a:srgbClr val="FDE9D9"/>
                      </a:solidFill>
                      <a:prstDash val="solid"/>
                      <a:round/>
                      <a:headEnd type="none" w="med" len="med"/>
                      <a:tailEnd type="none" w="med" len="med"/>
                    </a:lnB>
                    <a:solidFill>
                      <a:srgbClr val="FFFFFF"/>
                    </a:solidFill>
                  </a:tcPr>
                </a:tc>
                <a:tc>
                  <a:txBody>
                    <a:bodyPr/>
                    <a:lstStyle/>
                    <a:p>
                      <a:pPr marL="0" marR="0" indent="0">
                        <a:spcBef>
                          <a:spcPts val="0"/>
                        </a:spcBef>
                        <a:spcAft>
                          <a:spcPts val="0"/>
                        </a:spcAft>
                      </a:pPr>
                      <a:r>
                        <a:rPr lang="en-US" sz="1200" dirty="0">
                          <a:solidFill>
                            <a:schemeClr val="tx1"/>
                          </a:solidFill>
                          <a:latin typeface="Calibri" pitchFamily="34" charset="0"/>
                          <a:ea typeface="Calibri"/>
                          <a:cs typeface="Arial" pitchFamily="34" charset="0"/>
                        </a:rPr>
                        <a:t>(1) </a:t>
                      </a:r>
                      <a:r>
                        <a:rPr lang="en-US" sz="1200" i="1" dirty="0">
                          <a:solidFill>
                            <a:schemeClr val="tx1"/>
                          </a:solidFill>
                          <a:latin typeface="Calibri" pitchFamily="34" charset="0"/>
                          <a:ea typeface="Calibri"/>
                          <a:cs typeface="Arial" pitchFamily="34" charset="0"/>
                        </a:rPr>
                        <a:t>Reporting requirement. </a:t>
                      </a:r>
                      <a:r>
                        <a:rPr lang="en-US" sz="1200" dirty="0">
                          <a:solidFill>
                            <a:schemeClr val="tx1"/>
                          </a:solidFill>
                          <a:latin typeface="Calibri" pitchFamily="34" charset="0"/>
                          <a:ea typeface="Calibri"/>
                          <a:cs typeface="Arial" pitchFamily="34" charset="0"/>
                        </a:rPr>
                        <a:t>The Contractor shall report to the Defense Cyber Crime Center’s (DC3) DoD–DIB Collaborative Information Sharing Environment (DCISE) (URL to be determined) within 72 hours of discovery of any cyber intrusion events that affect DoD information resident on or transiting the contractor’s unclassified information systems.</a:t>
                      </a:r>
                    </a:p>
                    <a:p>
                      <a:pPr marL="0" marR="0" indent="0">
                        <a:spcBef>
                          <a:spcPts val="0"/>
                        </a:spcBef>
                        <a:spcAft>
                          <a:spcPts val="0"/>
                        </a:spcAft>
                      </a:pPr>
                      <a:r>
                        <a:rPr lang="en-US" sz="1200" dirty="0">
                          <a:solidFill>
                            <a:schemeClr val="tx1"/>
                          </a:solidFill>
                          <a:latin typeface="Calibri" pitchFamily="34" charset="0"/>
                          <a:ea typeface="Calibri"/>
                          <a:cs typeface="Arial" pitchFamily="34" charset="0"/>
                        </a:rPr>
                        <a:t>(2) </a:t>
                      </a:r>
                      <a:r>
                        <a:rPr lang="en-US" sz="1200" i="1" dirty="0">
                          <a:solidFill>
                            <a:schemeClr val="tx1"/>
                          </a:solidFill>
                          <a:latin typeface="Calibri" pitchFamily="34" charset="0"/>
                          <a:ea typeface="Calibri"/>
                          <a:cs typeface="Arial" pitchFamily="34" charset="0"/>
                        </a:rPr>
                        <a:t>Reportable events. </a:t>
                      </a:r>
                      <a:r>
                        <a:rPr lang="en-US" sz="1200" dirty="0">
                          <a:solidFill>
                            <a:schemeClr val="tx1"/>
                          </a:solidFill>
                          <a:latin typeface="Calibri" pitchFamily="34" charset="0"/>
                          <a:ea typeface="Calibri"/>
                          <a:cs typeface="Arial" pitchFamily="34" charset="0"/>
                        </a:rPr>
                        <a:t>Reportable cyber intrusion events include the following:</a:t>
                      </a:r>
                    </a:p>
                    <a:p>
                      <a:pPr marL="457200" marR="0" indent="0">
                        <a:spcBef>
                          <a:spcPts val="0"/>
                        </a:spcBef>
                        <a:spcAft>
                          <a:spcPts val="0"/>
                        </a:spcAft>
                      </a:pPr>
                      <a:r>
                        <a:rPr lang="en-US" sz="1200" dirty="0">
                          <a:solidFill>
                            <a:schemeClr val="tx1"/>
                          </a:solidFill>
                          <a:latin typeface="Calibri" pitchFamily="34" charset="0"/>
                          <a:ea typeface="Calibri"/>
                          <a:cs typeface="Arial" pitchFamily="34" charset="0"/>
                        </a:rPr>
                        <a:t>(</a:t>
                      </a:r>
                      <a:r>
                        <a:rPr lang="en-US" sz="1200" dirty="0" err="1">
                          <a:solidFill>
                            <a:schemeClr val="tx1"/>
                          </a:solidFill>
                          <a:latin typeface="Calibri" pitchFamily="34" charset="0"/>
                          <a:ea typeface="Calibri"/>
                          <a:cs typeface="Arial" pitchFamily="34" charset="0"/>
                        </a:rPr>
                        <a:t>i</a:t>
                      </a:r>
                      <a:r>
                        <a:rPr lang="en-US" sz="1200" dirty="0">
                          <a:solidFill>
                            <a:schemeClr val="tx1"/>
                          </a:solidFill>
                          <a:latin typeface="Calibri" pitchFamily="34" charset="0"/>
                          <a:ea typeface="Calibri"/>
                          <a:cs typeface="Arial" pitchFamily="34" charset="0"/>
                        </a:rPr>
                        <a:t>) A cyber intrusion event appearing to be an advanced persistent threat.</a:t>
                      </a:r>
                    </a:p>
                    <a:p>
                      <a:pPr marL="457200" marR="0" indent="0">
                        <a:spcBef>
                          <a:spcPts val="0"/>
                        </a:spcBef>
                        <a:spcAft>
                          <a:spcPts val="0"/>
                        </a:spcAft>
                      </a:pPr>
                      <a:r>
                        <a:rPr lang="en-US" sz="1200" dirty="0">
                          <a:solidFill>
                            <a:schemeClr val="tx1"/>
                          </a:solidFill>
                          <a:latin typeface="Calibri" pitchFamily="34" charset="0"/>
                          <a:ea typeface="Calibri"/>
                          <a:cs typeface="Arial" pitchFamily="34" charset="0"/>
                        </a:rPr>
                        <a:t>(ii) A cyber intrusion event involving data exfiltration or manipulation or other loss of any DoD information resident on or transiting its, or its subcontractors’, unclassified information systems.</a:t>
                      </a:r>
                    </a:p>
                    <a:p>
                      <a:pPr marL="457200" marR="0" indent="0">
                        <a:spcBef>
                          <a:spcPts val="0"/>
                        </a:spcBef>
                        <a:spcAft>
                          <a:spcPts val="0"/>
                        </a:spcAft>
                      </a:pPr>
                      <a:r>
                        <a:rPr lang="en-US" sz="1200" dirty="0">
                          <a:solidFill>
                            <a:schemeClr val="tx1"/>
                          </a:solidFill>
                          <a:latin typeface="Calibri" pitchFamily="34" charset="0"/>
                          <a:ea typeface="Calibri"/>
                          <a:cs typeface="Arial" pitchFamily="34" charset="0"/>
                        </a:rPr>
                        <a:t>(iii) Intrusion activities not included in paragraph (c)(2)(</a:t>
                      </a:r>
                      <a:r>
                        <a:rPr lang="en-US" sz="1200" dirty="0" err="1">
                          <a:solidFill>
                            <a:schemeClr val="tx1"/>
                          </a:solidFill>
                          <a:latin typeface="Calibri" pitchFamily="34" charset="0"/>
                          <a:ea typeface="Calibri"/>
                          <a:cs typeface="Arial" pitchFamily="34" charset="0"/>
                        </a:rPr>
                        <a:t>i</a:t>
                      </a:r>
                      <a:r>
                        <a:rPr lang="en-US" sz="1200" dirty="0">
                          <a:solidFill>
                            <a:schemeClr val="tx1"/>
                          </a:solidFill>
                          <a:latin typeface="Calibri" pitchFamily="34" charset="0"/>
                          <a:ea typeface="Calibri"/>
                          <a:cs typeface="Arial" pitchFamily="34" charset="0"/>
                        </a:rPr>
                        <a:t>) or (ii) of this clause that allow illegitimate access to an unclassified information system on which DoD information is resident or transiting.</a:t>
                      </a:r>
                    </a:p>
                  </a:txBody>
                  <a:tcPr marL="36573" marR="36573" marT="0" marB="0">
                    <a:lnL w="12700" cap="flat" cmpd="sng" algn="ctr">
                      <a:solidFill>
                        <a:srgbClr val="FDE9D9"/>
                      </a:solidFill>
                      <a:prstDash val="solid"/>
                      <a:round/>
                      <a:headEnd type="none" w="med" len="med"/>
                      <a:tailEnd type="none" w="med" len="med"/>
                    </a:lnL>
                    <a:lnR>
                      <a:noFill/>
                    </a:lnR>
                    <a:lnT w="12700" cap="flat" cmpd="sng" algn="ctr">
                      <a:solidFill>
                        <a:srgbClr val="FBD4B4"/>
                      </a:solidFill>
                      <a:prstDash val="solid"/>
                      <a:round/>
                      <a:headEnd type="none" w="med" len="med"/>
                      <a:tailEnd type="none" w="med" len="med"/>
                    </a:lnT>
                    <a:lnB w="12700" cap="flat" cmpd="sng" algn="ctr">
                      <a:solidFill>
                        <a:srgbClr val="FDE9D9"/>
                      </a:solidFill>
                      <a:prstDash val="solid"/>
                      <a:round/>
                      <a:headEnd type="none" w="med" len="med"/>
                      <a:tailEnd type="none" w="med" len="med"/>
                    </a:lnB>
                    <a:solidFill>
                      <a:srgbClr val="FFFFFF"/>
                    </a:solidFill>
                  </a:tcPr>
                </a:tc>
              </a:tr>
            </a:tbl>
          </a:graphicData>
        </a:graphic>
      </p:graphicFrame>
      <p:sp>
        <p:nvSpPr>
          <p:cNvPr id="5" name="Footer Placeholder 4"/>
          <p:cNvSpPr>
            <a:spLocks noGrp="1"/>
          </p:cNvSpPr>
          <p:nvPr>
            <p:ph type="ftr" sz="quarter" idx="11"/>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Briefing</a:t>
            </a:r>
            <a:endParaRPr lang="en-US" dirty="0"/>
          </a:p>
        </p:txBody>
      </p:sp>
      <p:sp>
        <p:nvSpPr>
          <p:cNvPr id="3" name="Content Placeholder 2"/>
          <p:cNvSpPr>
            <a:spLocks noGrp="1"/>
          </p:cNvSpPr>
          <p:nvPr>
            <p:ph idx="1"/>
          </p:nvPr>
        </p:nvSpPr>
        <p:spPr/>
        <p:txBody>
          <a:bodyPr>
            <a:noAutofit/>
          </a:bodyPr>
          <a:lstStyle/>
          <a:p>
            <a:pPr marL="0" indent="0"/>
            <a:r>
              <a:rPr lang="en-US" sz="2400" dirty="0" smtClean="0">
                <a:latin typeface="Arial" pitchFamily="34" charset="0"/>
                <a:cs typeface="Arial" pitchFamily="34" charset="0"/>
              </a:rPr>
              <a:t>  This briefing addresses safeguarding issues related to </a:t>
            </a:r>
            <a:r>
              <a:rPr lang="en-US" sz="2400" u="sng" dirty="0" smtClean="0">
                <a:latin typeface="Arial" pitchFamily="34" charset="0"/>
                <a:cs typeface="Arial" pitchFamily="34" charset="0"/>
              </a:rPr>
              <a:t>unclassified</a:t>
            </a:r>
            <a:r>
              <a:rPr lang="en-US" sz="2400" dirty="0" smtClean="0">
                <a:latin typeface="Arial" pitchFamily="34" charset="0"/>
                <a:cs typeface="Arial" pitchFamily="34" charset="0"/>
              </a:rPr>
              <a:t> information protected for release by the Arms Export Control Act.</a:t>
            </a:r>
          </a:p>
          <a:p>
            <a:pPr marL="0" indent="0"/>
            <a:r>
              <a:rPr lang="en-US" sz="2400" dirty="0" smtClean="0">
                <a:latin typeface="Arial" pitchFamily="34" charset="0"/>
                <a:cs typeface="Arial" pitchFamily="34" charset="0"/>
              </a:rPr>
              <a:t>  It provides an overview of the process and procedures to be followed by a contractor to obtain such information in support of a government requirement.</a:t>
            </a:r>
          </a:p>
          <a:p>
            <a:pPr marL="0" indent="0"/>
            <a:r>
              <a:rPr lang="en-US" sz="2400" dirty="0" smtClean="0">
                <a:latin typeface="Arial" pitchFamily="34" charset="0"/>
                <a:cs typeface="Arial" pitchFamily="34" charset="0"/>
              </a:rPr>
              <a:t>  It recommends certain security precautions.</a:t>
            </a:r>
          </a:p>
          <a:p>
            <a:pPr marL="0" indent="0"/>
            <a:r>
              <a:rPr lang="en-US" sz="2400" dirty="0" smtClean="0">
                <a:latin typeface="Arial" pitchFamily="34" charset="0"/>
                <a:cs typeface="Arial" pitchFamily="34" charset="0"/>
              </a:rPr>
              <a:t>  It identifies future safeguards which are being currently evaluated by the Department of defense. </a:t>
            </a:r>
            <a:endParaRPr lang="en-US" sz="24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F7B0CD6D-46A6-4A3D-9EE1-17DA86366E19}" type="slidenum">
              <a:rPr lang="en-US" smtClean="0"/>
              <a:t>2</a:t>
            </a:fld>
            <a:endParaRPr lang="en-US" dirty="0"/>
          </a:p>
        </p:txBody>
      </p:sp>
      <p:grpSp>
        <p:nvGrpSpPr>
          <p:cNvPr id="7" name="Group 6"/>
          <p:cNvGrpSpPr/>
          <p:nvPr/>
        </p:nvGrpSpPr>
        <p:grpSpPr>
          <a:xfrm>
            <a:off x="7391400" y="228600"/>
            <a:ext cx="1219200" cy="990600"/>
            <a:chOff x="2234819" y="1013398"/>
            <a:chExt cx="4909475" cy="2747594"/>
          </a:xfrm>
        </p:grpSpPr>
        <p:pic>
          <p:nvPicPr>
            <p:cNvPr id="8" name="Picture 7" descr="Da-Vinci-Airplane.jpg"/>
            <p:cNvPicPr>
              <a:picLocks noChangeAspect="1"/>
            </p:cNvPicPr>
            <p:nvPr/>
          </p:nvPicPr>
          <p:blipFill>
            <a:blip r:embed="rId2" cstate="print"/>
            <a:stretch>
              <a:fillRect/>
            </a:stretch>
          </p:blipFill>
          <p:spPr>
            <a:xfrm rot="370152">
              <a:off x="3859704" y="1159791"/>
              <a:ext cx="3284590" cy="252017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9" name="Picture 4" descr="http://www.enginehistory.org/Sarah%20Clark/Finding%20Aid/North%20American%20XP-51Hsw.jpg"/>
            <p:cNvPicPr>
              <a:picLocks noChangeAspect="1" noChangeArrowheads="1"/>
            </p:cNvPicPr>
            <p:nvPr/>
          </p:nvPicPr>
          <p:blipFill>
            <a:blip r:embed="rId3" cstate="print"/>
            <a:srcRect/>
            <a:stretch>
              <a:fillRect/>
            </a:stretch>
          </p:blipFill>
          <p:spPr bwMode="auto">
            <a:xfrm rot="20689729">
              <a:off x="2234819" y="1013398"/>
              <a:ext cx="1704815" cy="274759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grpSp>
      <p:sp>
        <p:nvSpPr>
          <p:cNvPr id="6" name="Footer Placeholder 5"/>
          <p:cNvSpPr>
            <a:spLocks noGrp="1"/>
          </p:cNvSpPr>
          <p:nvPr>
            <p:ph type="ftr" sz="quarter" idx="11"/>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Information Safeguarding </a:t>
            </a:r>
            <a:r>
              <a:rPr lang="en-US" sz="3200" dirty="0" err="1" smtClean="0"/>
              <a:t>Regs</a:t>
            </a:r>
            <a:r>
              <a:rPr lang="en-US" sz="3200" dirty="0" smtClean="0"/>
              <a:t> and Directives</a:t>
            </a:r>
            <a:endParaRPr lang="en-US" sz="3200" dirty="0"/>
          </a:p>
        </p:txBody>
      </p:sp>
      <p:sp>
        <p:nvSpPr>
          <p:cNvPr id="5" name="Content Placeholder 4"/>
          <p:cNvSpPr>
            <a:spLocks noGrp="1"/>
          </p:cNvSpPr>
          <p:nvPr>
            <p:ph idx="1"/>
          </p:nvPr>
        </p:nvSpPr>
        <p:spPr/>
        <p:txBody>
          <a:bodyPr>
            <a:normAutofit/>
          </a:bodyPr>
          <a:lstStyle/>
          <a:p>
            <a:r>
              <a:rPr lang="en-US" sz="2000" dirty="0" smtClean="0"/>
              <a:t>DoD 5200.1-R, </a:t>
            </a:r>
            <a:r>
              <a:rPr lang="en-US" sz="2000" i="1" dirty="0" smtClean="0"/>
              <a:t>Information Security Program Regulation</a:t>
            </a:r>
          </a:p>
          <a:p>
            <a:r>
              <a:rPr lang="en-US" sz="2000" dirty="0" smtClean="0"/>
              <a:t>DoD 5220.22-M, </a:t>
            </a:r>
            <a:r>
              <a:rPr lang="en-US" sz="2000" i="1" dirty="0" smtClean="0"/>
              <a:t>National Industrial Security Program Operating Manual</a:t>
            </a:r>
          </a:p>
          <a:p>
            <a:r>
              <a:rPr lang="en-US" sz="2000" dirty="0" smtClean="0"/>
              <a:t>DoDD 5230.11, </a:t>
            </a:r>
            <a:r>
              <a:rPr lang="en-US" sz="2000" i="1" dirty="0" smtClean="0"/>
              <a:t>Disclosure of Classified Military Information to Foreign Governments and International Organizations</a:t>
            </a:r>
          </a:p>
          <a:p>
            <a:r>
              <a:rPr lang="en-US" sz="2000" dirty="0" smtClean="0"/>
              <a:t>DoDD 5230.25, </a:t>
            </a:r>
            <a:r>
              <a:rPr lang="en-US" sz="2000" i="1" dirty="0" smtClean="0"/>
              <a:t>Withholding of Unclassified Technical Data from Public Disclosure</a:t>
            </a:r>
          </a:p>
          <a:p>
            <a:r>
              <a:rPr lang="en-US" sz="2000" dirty="0" smtClean="0"/>
              <a:t>Title 10, United States Code 130, </a:t>
            </a:r>
            <a:r>
              <a:rPr lang="en-US" sz="2000" i="1" dirty="0" smtClean="0"/>
              <a:t>Authority to Withhold from Public Disclosure Certain Technical Data</a:t>
            </a:r>
          </a:p>
          <a:p>
            <a:r>
              <a:rPr lang="en-US" sz="2000" dirty="0" smtClean="0"/>
              <a:t>Title 22, United States Code 2571 et seq., </a:t>
            </a:r>
            <a:r>
              <a:rPr lang="en-US" sz="2000" i="1" dirty="0" smtClean="0"/>
              <a:t>Arms Export Control Act</a:t>
            </a:r>
            <a:endParaRPr lang="en-US" sz="2000" dirty="0"/>
          </a:p>
        </p:txBody>
      </p:sp>
      <p:sp>
        <p:nvSpPr>
          <p:cNvPr id="4" name="Slide Number Placeholder 3"/>
          <p:cNvSpPr>
            <a:spLocks noGrp="1"/>
          </p:cNvSpPr>
          <p:nvPr>
            <p:ph type="sldNum" sz="quarter" idx="12"/>
          </p:nvPr>
        </p:nvSpPr>
        <p:spPr/>
        <p:txBody>
          <a:bodyPr>
            <a:normAutofit fontScale="85000" lnSpcReduction="20000"/>
          </a:bodyPr>
          <a:lstStyle/>
          <a:p>
            <a:fld id="{F7B0CD6D-46A6-4A3D-9EE1-17DA86366E19}" type="slidenum">
              <a:rPr lang="en-US" smtClean="0"/>
              <a:t>3</a:t>
            </a:fld>
            <a:endParaRPr lang="en-US" dirty="0"/>
          </a:p>
        </p:txBody>
      </p:sp>
      <p:sp>
        <p:nvSpPr>
          <p:cNvPr id="9" name="Footer Placeholder 8"/>
          <p:cNvSpPr>
            <a:spLocks noGrp="1"/>
          </p:cNvSpPr>
          <p:nvPr>
            <p:ph type="ftr" sz="quarter" idx="11"/>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primary rules to follow</a:t>
            </a:r>
            <a:endParaRPr lang="en-US" dirty="0"/>
          </a:p>
        </p:txBody>
      </p:sp>
      <p:sp>
        <p:nvSpPr>
          <p:cNvPr id="5" name="Content Placeholder 4"/>
          <p:cNvSpPr>
            <a:spLocks noGrp="1"/>
          </p:cNvSpPr>
          <p:nvPr>
            <p:ph idx="1"/>
          </p:nvPr>
        </p:nvSpPr>
        <p:spPr/>
        <p:txBody>
          <a:bodyPr>
            <a:normAutofit/>
          </a:bodyPr>
          <a:lstStyle/>
          <a:p>
            <a:r>
              <a:rPr lang="en-US" sz="2400" dirty="0" smtClean="0"/>
              <a:t>First – the government client is the owner of the “protected information.”</a:t>
            </a:r>
          </a:p>
          <a:p>
            <a:r>
              <a:rPr lang="en-US" sz="2400" dirty="0" smtClean="0"/>
              <a:t>Second – In the event of a conflict, Security Guidance provided by the government customer takes precedence over information provided in this briefing.</a:t>
            </a:r>
          </a:p>
          <a:p>
            <a:r>
              <a:rPr lang="en-US" sz="2400" dirty="0" smtClean="0"/>
              <a:t>Third:  The information obtained from the government was obtained for one purpose only – performance of a government contract requirement – </a:t>
            </a:r>
          </a:p>
          <a:p>
            <a:endParaRPr lang="en-US" sz="2400" dirty="0"/>
          </a:p>
          <a:p>
            <a:pPr marL="0" indent="0" algn="ctr">
              <a:buNone/>
            </a:pPr>
            <a:r>
              <a:rPr lang="en-US" sz="2400" dirty="0" smtClean="0"/>
              <a:t>DO NOT USE PROTECTED INFORMATION FOR ANY OTHER PURPOSE. </a:t>
            </a:r>
            <a:endParaRPr lang="en-US" sz="2400" dirty="0"/>
          </a:p>
        </p:txBody>
      </p:sp>
      <p:sp>
        <p:nvSpPr>
          <p:cNvPr id="4" name="Slide Number Placeholder 3"/>
          <p:cNvSpPr>
            <a:spLocks noGrp="1"/>
          </p:cNvSpPr>
          <p:nvPr>
            <p:ph type="sldNum" sz="quarter" idx="12"/>
          </p:nvPr>
        </p:nvSpPr>
        <p:spPr/>
        <p:txBody>
          <a:bodyPr>
            <a:normAutofit fontScale="85000" lnSpcReduction="20000"/>
          </a:bodyPr>
          <a:lstStyle/>
          <a:p>
            <a:fld id="{F7B0CD6D-46A6-4A3D-9EE1-17DA86366E19}" type="slidenum">
              <a:rPr lang="en-US" smtClean="0"/>
              <a:t>4</a:t>
            </a:fld>
            <a:endParaRPr lang="en-US" dirty="0"/>
          </a:p>
        </p:txBody>
      </p:sp>
      <p:sp>
        <p:nvSpPr>
          <p:cNvPr id="9" name="Footer Placeholder 8"/>
          <p:cNvSpPr>
            <a:spLocks noGrp="1"/>
          </p:cNvSpPr>
          <p:nvPr>
            <p:ph type="ftr" sz="quarter" idx="11"/>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6854952" cy="990600"/>
          </a:xfrm>
        </p:spPr>
        <p:txBody>
          <a:bodyPr>
            <a:noAutofit/>
          </a:bodyPr>
          <a:lstStyle/>
          <a:p>
            <a:r>
              <a:rPr lang="en-US" sz="3200" dirty="0" smtClean="0"/>
              <a:t>Unclassified Technical Data With Military or Space Applications.</a:t>
            </a:r>
            <a:endParaRPr lang="en-US" sz="3200" dirty="0"/>
          </a:p>
        </p:txBody>
      </p:sp>
      <p:sp>
        <p:nvSpPr>
          <p:cNvPr id="5" name="Content Placeholder 4"/>
          <p:cNvSpPr>
            <a:spLocks noGrp="1"/>
          </p:cNvSpPr>
          <p:nvPr>
            <p:ph idx="1"/>
          </p:nvPr>
        </p:nvSpPr>
        <p:spPr/>
        <p:txBody>
          <a:bodyPr>
            <a:normAutofit/>
          </a:bodyPr>
          <a:lstStyle/>
          <a:p>
            <a:r>
              <a:rPr lang="en-US" sz="2400" dirty="0" smtClean="0">
                <a:latin typeface="Arial" pitchFamily="34" charset="0"/>
                <a:cs typeface="Arial" pitchFamily="34" charset="0"/>
              </a:rPr>
              <a:t>Certain unclassified information may not be released to the public or a foreign entity unless first approved or licensed under the Arms Export Control Act or E.O. 12470.</a:t>
            </a:r>
          </a:p>
          <a:p>
            <a:r>
              <a:rPr lang="en-US" sz="2400" dirty="0" smtClean="0">
                <a:latin typeface="Arial" pitchFamily="34" charset="0"/>
                <a:cs typeface="Arial" pitchFamily="34" charset="0"/>
              </a:rPr>
              <a:t>Because public disclosure of any technical data with military or space application is </a:t>
            </a:r>
            <a:r>
              <a:rPr lang="en-US" sz="2400" u="sng" dirty="0" smtClean="0">
                <a:latin typeface="Arial" pitchFamily="34" charset="0"/>
                <a:cs typeface="Arial" pitchFamily="34" charset="0"/>
              </a:rPr>
              <a:t>tantamount to providing uncontrolled foreign access</a:t>
            </a:r>
            <a:r>
              <a:rPr lang="en-US" sz="2400" dirty="0" smtClean="0">
                <a:latin typeface="Arial" pitchFamily="34" charset="0"/>
                <a:cs typeface="Arial" pitchFamily="34" charset="0"/>
              </a:rPr>
              <a:t>, withholding such data from public disclosure, unless approved, authorized, or licensed in accordance with export control law </a:t>
            </a:r>
            <a:r>
              <a:rPr lang="en-US" sz="2400" u="sng" dirty="0" smtClean="0">
                <a:latin typeface="Arial" pitchFamily="34" charset="0"/>
                <a:cs typeface="Arial" pitchFamily="34" charset="0"/>
              </a:rPr>
              <a:t>is necessary and in the national interest.  </a:t>
            </a:r>
            <a:r>
              <a:rPr lang="en-US" sz="2400" dirty="0" smtClean="0">
                <a:latin typeface="Arial" pitchFamily="34" charset="0"/>
                <a:cs typeface="Arial" pitchFamily="34" charset="0"/>
              </a:rPr>
              <a:t>(DOD Directive 5230.25)</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F7B0CD6D-46A6-4A3D-9EE1-17DA86366E19}" type="slidenum">
              <a:rPr lang="en-US" smtClean="0"/>
              <a:t>5</a:t>
            </a:fld>
            <a:endParaRPr lang="en-US" dirty="0"/>
          </a:p>
        </p:txBody>
      </p:sp>
      <p:sp>
        <p:nvSpPr>
          <p:cNvPr id="6" name="Footer Placeholder 5"/>
          <p:cNvSpPr>
            <a:spLocks noGrp="1"/>
          </p:cNvSpPr>
          <p:nvPr>
            <p:ph type="ftr" sz="quarter" idx="11"/>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Information Protected</a:t>
            </a:r>
            <a:endParaRPr lang="en-US" dirty="0"/>
          </a:p>
        </p:txBody>
      </p:sp>
      <p:sp>
        <p:nvSpPr>
          <p:cNvPr id="5" name="Content Placeholder 4"/>
          <p:cNvSpPr>
            <a:spLocks noGrp="1"/>
          </p:cNvSpPr>
          <p:nvPr>
            <p:ph idx="1"/>
          </p:nvPr>
        </p:nvSpPr>
        <p:spPr>
          <a:xfrm>
            <a:off x="609600" y="1524000"/>
            <a:ext cx="8153400" cy="4495800"/>
          </a:xfrm>
        </p:spPr>
        <p:txBody>
          <a:bodyPr>
            <a:normAutofit fontScale="92500" lnSpcReduction="10000"/>
          </a:bodyPr>
          <a:lstStyle/>
          <a:p>
            <a:pPr indent="0"/>
            <a:r>
              <a:rPr lang="en-US" sz="2400" dirty="0" smtClean="0">
                <a:latin typeface="Arial" pitchFamily="34" charset="0"/>
                <a:cs typeface="Arial" pitchFamily="34" charset="0"/>
              </a:rPr>
              <a:t>  Technical reports, engineering drawings, operation and maintenance manuals, training manuals, military specifications and standards related to particular types of equipment.</a:t>
            </a:r>
          </a:p>
          <a:p>
            <a:pPr indent="0"/>
            <a:r>
              <a:rPr lang="en-US" sz="2400" dirty="0" smtClean="0">
                <a:latin typeface="Arial" pitchFamily="34" charset="0"/>
                <a:cs typeface="Arial" pitchFamily="34" charset="0"/>
              </a:rPr>
              <a:t>  </a:t>
            </a:r>
            <a:r>
              <a:rPr lang="en-US" sz="2200" dirty="0" smtClean="0">
                <a:latin typeface="Arial" pitchFamily="34" charset="0"/>
                <a:cs typeface="Arial" pitchFamily="34" charset="0"/>
              </a:rPr>
              <a:t>Most test reports meet this standard. They meet the standards if they show what individual components can be used within a larger weapons system; what weapons can be used for particular purposes; or show how to use, maintain, or train people to use particular weapons. </a:t>
            </a:r>
          </a:p>
          <a:p>
            <a:pPr indent="0"/>
            <a:r>
              <a:rPr lang="en-US" sz="2200" dirty="0" smtClean="0">
                <a:latin typeface="Arial" pitchFamily="34" charset="0"/>
                <a:cs typeface="Arial" pitchFamily="34" charset="0"/>
              </a:rPr>
              <a:t>  </a:t>
            </a:r>
            <a:r>
              <a:rPr lang="en-US" sz="2200" i="1" dirty="0" smtClean="0">
                <a:latin typeface="Arial" pitchFamily="34" charset="0"/>
                <a:cs typeface="Arial" pitchFamily="34" charset="0"/>
              </a:rPr>
              <a:t>They do not meet this standard if they simply show the operating characteristics of a weapon, and this information would not affect the decision to use the weapon. In the latter case, the information might qualify for security classification, but would not meet export-control standards</a:t>
            </a:r>
            <a:r>
              <a:rPr lang="en-US" sz="2400" i="1" dirty="0" smtClean="0">
                <a:latin typeface="Arial" pitchFamily="34" charset="0"/>
                <a:cs typeface="Arial" pitchFamily="34" charset="0"/>
              </a:rPr>
              <a:t>.</a:t>
            </a:r>
            <a:endParaRPr lang="en-US" sz="2400" i="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F7B0CD6D-46A6-4A3D-9EE1-17DA86366E19}" type="slidenum">
              <a:rPr lang="en-US" smtClean="0"/>
              <a:t>6</a:t>
            </a:fld>
            <a:endParaRPr lang="en-US" dirty="0"/>
          </a:p>
        </p:txBody>
      </p:sp>
      <p:sp>
        <p:nvSpPr>
          <p:cNvPr id="9" name="Footer Placeholder 8"/>
          <p:cNvSpPr>
            <a:spLocks noGrp="1"/>
          </p:cNvSpPr>
          <p:nvPr>
            <p:ph type="ftr" sz="quarter" idx="11"/>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Protective Markings</a:t>
            </a:r>
            <a:endParaRPr lang="en-US" dirty="0"/>
          </a:p>
        </p:txBody>
      </p:sp>
      <p:sp>
        <p:nvSpPr>
          <p:cNvPr id="5" name="Content Placeholder 4"/>
          <p:cNvSpPr>
            <a:spLocks noGrp="1"/>
          </p:cNvSpPr>
          <p:nvPr>
            <p:ph idx="1"/>
          </p:nvPr>
        </p:nvSpPr>
        <p:spPr>
          <a:xfrm>
            <a:off x="612648" y="1600200"/>
            <a:ext cx="8153400" cy="990600"/>
          </a:xfrm>
        </p:spPr>
        <p:txBody>
          <a:bodyPr>
            <a:normAutofit lnSpcReduction="10000"/>
          </a:bodyPr>
          <a:lstStyle/>
          <a:p>
            <a:pPr indent="0">
              <a:buNone/>
            </a:pPr>
            <a:r>
              <a:rPr lang="en-US" dirty="0" smtClean="0"/>
              <a:t>Information protected under DOD Directive 5230.25 will be marked:</a:t>
            </a:r>
          </a:p>
        </p:txBody>
      </p:sp>
      <p:sp>
        <p:nvSpPr>
          <p:cNvPr id="4" name="Slide Number Placeholder 3"/>
          <p:cNvSpPr>
            <a:spLocks noGrp="1"/>
          </p:cNvSpPr>
          <p:nvPr>
            <p:ph type="sldNum" sz="quarter" idx="12"/>
          </p:nvPr>
        </p:nvSpPr>
        <p:spPr/>
        <p:txBody>
          <a:bodyPr>
            <a:normAutofit fontScale="85000" lnSpcReduction="20000"/>
          </a:bodyPr>
          <a:lstStyle/>
          <a:p>
            <a:fld id="{F7B0CD6D-46A6-4A3D-9EE1-17DA86366E19}" type="slidenum">
              <a:rPr lang="en-US" smtClean="0"/>
              <a:t>7</a:t>
            </a:fld>
            <a:endParaRPr lang="en-US" dirty="0"/>
          </a:p>
        </p:txBody>
      </p:sp>
      <p:sp>
        <p:nvSpPr>
          <p:cNvPr id="6" name="TextBox 5"/>
          <p:cNvSpPr txBox="1"/>
          <p:nvPr/>
        </p:nvSpPr>
        <p:spPr>
          <a:xfrm>
            <a:off x="838200" y="2971800"/>
            <a:ext cx="7620000" cy="1938992"/>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buNone/>
            </a:pPr>
            <a:r>
              <a:rPr lang="en-US" sz="2000" dirty="0" smtClean="0"/>
              <a:t>WARNING--This document contains technical data whose export is restricted by the Arms Export Control Act (Title 22, U.S.C. 2751 et seq.) or the Export Administration Act of 1979, as amended, Title 50, U.S.C., App. 2401, et seq. Violation of these export-control laws is subject to severe criminal penalties. Dissemination of this document is controlled under DoD Directive 5230.25.</a:t>
            </a:r>
            <a:endParaRPr lang="en-US" sz="2000" dirty="0"/>
          </a:p>
        </p:txBody>
      </p:sp>
      <p:sp>
        <p:nvSpPr>
          <p:cNvPr id="10" name="Footer Placeholder 9"/>
          <p:cNvSpPr>
            <a:spLocks noGrp="1"/>
          </p:cNvSpPr>
          <p:nvPr>
            <p:ph type="ftr" sz="quarter" idx="11"/>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safeguard</a:t>
            </a:r>
            <a:endParaRPr lang="en-US" dirty="0"/>
          </a:p>
        </p:txBody>
      </p:sp>
      <p:sp>
        <p:nvSpPr>
          <p:cNvPr id="5" name="Content Placeholder 4"/>
          <p:cNvSpPr>
            <a:spLocks noGrp="1"/>
          </p:cNvSpPr>
          <p:nvPr>
            <p:ph idx="1"/>
          </p:nvPr>
        </p:nvSpPr>
        <p:spPr>
          <a:xfrm>
            <a:off x="612648" y="1600200"/>
            <a:ext cx="8153400" cy="4800600"/>
          </a:xfrm>
        </p:spPr>
        <p:txBody>
          <a:bodyPr>
            <a:normAutofit lnSpcReduction="10000"/>
          </a:bodyPr>
          <a:lstStyle/>
          <a:p>
            <a:r>
              <a:rPr lang="en-US" sz="2000" dirty="0" smtClean="0"/>
              <a:t>Ensure the protected information is used only for the purposes for which it was obtained – government contract performance.</a:t>
            </a:r>
          </a:p>
          <a:p>
            <a:r>
              <a:rPr lang="en-US" sz="2000" dirty="0" smtClean="0"/>
              <a:t>Treat as if the information was Personally Identifiable Information (PII).  </a:t>
            </a:r>
          </a:p>
          <a:p>
            <a:pPr lvl="1"/>
            <a:r>
              <a:rPr lang="en-US" sz="1700" i="1" dirty="0" smtClean="0"/>
              <a:t>Would you allow anyone access to a document that contained your Name, SSN and address?</a:t>
            </a:r>
          </a:p>
          <a:p>
            <a:r>
              <a:rPr lang="en-US" sz="2000" dirty="0" smtClean="0"/>
              <a:t>When not in use, secure the information in a desk or cabinet to prevent unauthorized access.</a:t>
            </a:r>
          </a:p>
          <a:p>
            <a:r>
              <a:rPr lang="en-US" sz="2000" dirty="0" smtClean="0"/>
              <a:t>Do not release to, or allow access by, unauthorized personnel.</a:t>
            </a:r>
          </a:p>
          <a:p>
            <a:r>
              <a:rPr lang="en-US" sz="2000" dirty="0" smtClean="0"/>
              <a:t>Documents / data maintained in information systems should be password protected.</a:t>
            </a:r>
          </a:p>
          <a:p>
            <a:r>
              <a:rPr lang="en-US" sz="2000" dirty="0" smtClean="0"/>
              <a:t>Ensure printed documents are secured properly until such time as they can be disposed of when no longer needed.</a:t>
            </a:r>
          </a:p>
          <a:p>
            <a:r>
              <a:rPr lang="en-US" sz="2000" dirty="0" smtClean="0"/>
              <a:t>Ensure documents, compact discs and other materials are marked appropriately</a:t>
            </a:r>
          </a:p>
          <a:p>
            <a:endParaRPr lang="en-US" sz="2000" dirty="0"/>
          </a:p>
        </p:txBody>
      </p:sp>
      <p:sp>
        <p:nvSpPr>
          <p:cNvPr id="3" name="Date Placeholder 2"/>
          <p:cNvSpPr>
            <a:spLocks noGrp="1"/>
          </p:cNvSpPr>
          <p:nvPr>
            <p:ph type="dt" sz="half" idx="4294967295"/>
          </p:nvPr>
        </p:nvSpPr>
        <p:spPr>
          <a:xfrm>
            <a:off x="0" y="6568246"/>
            <a:ext cx="1166954" cy="248156"/>
          </a:xfrm>
        </p:spPr>
        <p:txBody>
          <a:bodyPr/>
          <a:lstStyle/>
          <a:p>
            <a:fld id="{EA781D67-CB2F-483D-85CD-6C8F0C04963C}" type="datetime1">
              <a:rPr lang="en-US" smtClean="0"/>
              <a:t>12/24/2012</a:t>
            </a:fld>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F7B0CD6D-46A6-4A3D-9EE1-17DA86366E19}" type="slidenum">
              <a:rPr lang="en-US" smtClean="0"/>
              <a:t>8</a:t>
            </a:fld>
            <a:endParaRPr lang="en-US" dirty="0"/>
          </a:p>
        </p:txBody>
      </p:sp>
      <p:sp>
        <p:nvSpPr>
          <p:cNvPr id="9" name="Footer Placeholder 8"/>
          <p:cNvSpPr>
            <a:spLocks noGrp="1"/>
          </p:cNvSpPr>
          <p:nvPr>
            <p:ph type="ftr" sz="quarter" idx="11"/>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 Communication Systems…</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Laptop computers and PDAs / Smart-phones are integral to business operations.</a:t>
            </a:r>
          </a:p>
          <a:p>
            <a:r>
              <a:rPr lang="en-US" dirty="0" smtClean="0"/>
              <a:t>Caution must be exercised when any of these systems contain information protected for release under the Arms Export Control Act.</a:t>
            </a:r>
          </a:p>
          <a:p>
            <a:r>
              <a:rPr lang="en-US" dirty="0" smtClean="0"/>
              <a:t>The use of a dedicated web accessed system – utilizing user ID and password control – is a recommended method for storing related data.</a:t>
            </a:r>
          </a:p>
          <a:p>
            <a:r>
              <a:rPr lang="en-US" dirty="0" smtClean="0"/>
              <a:t>Password protect or encrypt all data residing on company laptops / PDA / Smart-phones.</a:t>
            </a:r>
          </a:p>
          <a:p>
            <a:r>
              <a:rPr lang="en-US" dirty="0" smtClean="0"/>
              <a:t>Do not store or process any controlled information on </a:t>
            </a:r>
            <a:r>
              <a:rPr lang="en-US" i="1" dirty="0" smtClean="0"/>
              <a:t>personal</a:t>
            </a:r>
            <a:r>
              <a:rPr lang="en-US" dirty="0" smtClean="0"/>
              <a:t> computers / PDA / Smart-phones.</a:t>
            </a:r>
          </a:p>
          <a:p>
            <a:r>
              <a:rPr lang="en-US" dirty="0" smtClean="0"/>
              <a:t>Do not process DOD information on public computers 	   (</a:t>
            </a:r>
            <a:r>
              <a:rPr lang="en-US" i="1" dirty="0" smtClean="0"/>
              <a:t>e.g., </a:t>
            </a:r>
            <a:r>
              <a:rPr lang="en-US" dirty="0" smtClean="0"/>
              <a:t>those available for use by the general public in 	            kiosks, hotel business centers) </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F7B0CD6D-46A6-4A3D-9EE1-17DA86366E19}" type="slidenum">
              <a:rPr lang="en-US" smtClean="0"/>
              <a:t>9</a:t>
            </a:fld>
            <a:endParaRPr lang="en-US" dirty="0"/>
          </a:p>
        </p:txBody>
      </p:sp>
      <p:sp>
        <p:nvSpPr>
          <p:cNvPr id="9" name="Footer Placeholder 8"/>
          <p:cNvSpPr>
            <a:spLocks noGrp="1"/>
          </p:cNvSpPr>
          <p:nvPr>
            <p:ph type="ftr" sz="quarter" idx="11"/>
          </p:nvPr>
        </p:nvSpPr>
        <p:spPr/>
        <p:txBody>
          <a:bodyPr/>
          <a:lstStyle/>
          <a:p>
            <a:r>
              <a:rPr lang="en-US" smtClean="0"/>
              <a:t>2013 Unclas Export Control Act</a:t>
            </a:r>
            <a:endParaRPr lang="en-US" dirty="0"/>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PPP_STRAN_TXT_Logistics">
  <a:themeElements>
    <a:clrScheme name="">
      <a:dk1>
        <a:srgbClr val="000000"/>
      </a:dk1>
      <a:lt1>
        <a:srgbClr val="C0C0C0"/>
      </a:lt1>
      <a:dk2>
        <a:srgbClr val="000000"/>
      </a:dk2>
      <a:lt2>
        <a:srgbClr val="808080"/>
      </a:lt2>
      <a:accent1>
        <a:srgbClr val="00CC99"/>
      </a:accent1>
      <a:accent2>
        <a:srgbClr val="3333CC"/>
      </a:accent2>
      <a:accent3>
        <a:srgbClr val="DCDCDC"/>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PPP_STRAN_TXT_Logistics</Template>
  <TotalTime>312</TotalTime>
  <Words>2256</Words>
  <Application>Microsoft Office PowerPoint</Application>
  <PresentationFormat>On-screen Show (4:3)</PresentationFormat>
  <Paragraphs>143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PPP_STRAN_TXT_Logistics</vt:lpstr>
      <vt:lpstr>SAFEGUARDING UNCLASSIFIED INFORMATION PROTECTED FOR RELEASE BY THE ARMS EXPORT CONTROL ACT </vt:lpstr>
      <vt:lpstr>Scope of Briefing</vt:lpstr>
      <vt:lpstr>Information Safeguarding Regs and Directives</vt:lpstr>
      <vt:lpstr>Three primary rules to follow</vt:lpstr>
      <vt:lpstr>Unclassified Technical Data With Military or Space Applications.</vt:lpstr>
      <vt:lpstr>Types of Information Protected</vt:lpstr>
      <vt:lpstr>Protective Markings</vt:lpstr>
      <vt:lpstr>How to safeguard</vt:lpstr>
      <vt:lpstr>IT / Communication Systems…</vt:lpstr>
      <vt:lpstr>Dissemination</vt:lpstr>
      <vt:lpstr>Disposal / Destruction</vt:lpstr>
      <vt:lpstr>Certification Requirements</vt:lpstr>
      <vt:lpstr>Certification requirements (Cont’d)</vt:lpstr>
      <vt:lpstr>In the works at DOD …</vt:lpstr>
      <vt:lpstr>In the works (Continued)</vt:lpstr>
      <vt:lpstr>In the works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mark.omalley</dc:creator>
  <cp:lastModifiedBy>O'Malley, Mark</cp:lastModifiedBy>
  <cp:revision>35</cp:revision>
  <dcterms:created xsi:type="dcterms:W3CDTF">2010-10-26T17:08:48Z</dcterms:created>
  <dcterms:modified xsi:type="dcterms:W3CDTF">2012-12-24T19:48:16Z</dcterms:modified>
</cp:coreProperties>
</file>