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6" r:id="rId3"/>
    <p:sldId id="258" r:id="rId4"/>
    <p:sldId id="259" r:id="rId5"/>
    <p:sldId id="257" r:id="rId6"/>
    <p:sldId id="261" r:id="rId7"/>
    <p:sldId id="262" r:id="rId8"/>
    <p:sldId id="263" r:id="rId9"/>
    <p:sldId id="266"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749E47-DB73-44DA-96AE-6E1913D1F64B}"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4331283F-B325-430E-947F-69604E66BAAC}">
      <dgm:prSet phldrT="[Text]"/>
      <dgm:spPr/>
      <dgm:t>
        <a:bodyPr/>
        <a:lstStyle/>
        <a:p>
          <a:r>
            <a:rPr lang="en-US" dirty="0" smtClean="0"/>
            <a:t>Sponsor</a:t>
          </a:r>
          <a:endParaRPr lang="en-US" dirty="0"/>
        </a:p>
      </dgm:t>
    </dgm:pt>
    <dgm:pt modelId="{837AA755-B526-4A4E-ABE9-2C5DF8D5A39D}" type="parTrans" cxnId="{E4261625-CF96-43A9-BA0B-CBDCBBBDEAB9}">
      <dgm:prSet/>
      <dgm:spPr/>
      <dgm:t>
        <a:bodyPr/>
        <a:lstStyle/>
        <a:p>
          <a:endParaRPr lang="en-US"/>
        </a:p>
      </dgm:t>
    </dgm:pt>
    <dgm:pt modelId="{B05B0469-7733-42D1-939C-5970FAD818BC}" type="sibTrans" cxnId="{E4261625-CF96-43A9-BA0B-CBDCBBBDEAB9}">
      <dgm:prSet/>
      <dgm:spPr/>
      <dgm:t>
        <a:bodyPr/>
        <a:lstStyle/>
        <a:p>
          <a:endParaRPr lang="en-US"/>
        </a:p>
      </dgm:t>
    </dgm:pt>
    <dgm:pt modelId="{4D14D4DC-C5E5-40AC-A17D-CD40D477B25A}">
      <dgm:prSet phldrT="[Text]"/>
      <dgm:spPr/>
      <dgm:t>
        <a:bodyPr/>
        <a:lstStyle/>
        <a:p>
          <a:r>
            <a:rPr lang="en-US" dirty="0" smtClean="0">
              <a:solidFill>
                <a:schemeClr val="bg1"/>
              </a:solidFill>
            </a:rPr>
            <a:t>Establishes Contractual requirement</a:t>
          </a:r>
          <a:endParaRPr lang="en-US" dirty="0">
            <a:solidFill>
              <a:schemeClr val="bg1"/>
            </a:solidFill>
          </a:endParaRPr>
        </a:p>
      </dgm:t>
    </dgm:pt>
    <dgm:pt modelId="{6E8F1D33-EFC2-47F9-AB8B-C32C7D73891F}" type="parTrans" cxnId="{EC8D52F9-0733-4388-80E8-58A05633967B}">
      <dgm:prSet/>
      <dgm:spPr/>
      <dgm:t>
        <a:bodyPr/>
        <a:lstStyle/>
        <a:p>
          <a:endParaRPr lang="en-US"/>
        </a:p>
      </dgm:t>
    </dgm:pt>
    <dgm:pt modelId="{22591D8A-AD67-4CC7-AF72-DB866A21164A}" type="sibTrans" cxnId="{EC8D52F9-0733-4388-80E8-58A05633967B}">
      <dgm:prSet/>
      <dgm:spPr/>
      <dgm:t>
        <a:bodyPr/>
        <a:lstStyle/>
        <a:p>
          <a:endParaRPr lang="en-US"/>
        </a:p>
      </dgm:t>
    </dgm:pt>
    <dgm:pt modelId="{EA568616-F21D-4023-9B1A-8ADD3034AE79}">
      <dgm:prSet phldrT="[Text]"/>
      <dgm:spPr/>
      <dgm:t>
        <a:bodyPr/>
        <a:lstStyle/>
        <a:p>
          <a:r>
            <a:rPr lang="en-US" dirty="0" smtClean="0"/>
            <a:t>GCA Approval</a:t>
          </a:r>
          <a:endParaRPr lang="en-US" dirty="0"/>
        </a:p>
      </dgm:t>
    </dgm:pt>
    <dgm:pt modelId="{5B79BE7B-5AD1-4696-977A-6E0565371DBC}" type="parTrans" cxnId="{683F0C29-3190-47B9-87AD-FC25A4F5A6A1}">
      <dgm:prSet/>
      <dgm:spPr/>
      <dgm:t>
        <a:bodyPr/>
        <a:lstStyle/>
        <a:p>
          <a:endParaRPr lang="en-US"/>
        </a:p>
      </dgm:t>
    </dgm:pt>
    <dgm:pt modelId="{8F947437-FBB5-4315-A426-562FA8745562}" type="sibTrans" cxnId="{683F0C29-3190-47B9-87AD-FC25A4F5A6A1}">
      <dgm:prSet/>
      <dgm:spPr/>
      <dgm:t>
        <a:bodyPr/>
        <a:lstStyle/>
        <a:p>
          <a:endParaRPr lang="en-US"/>
        </a:p>
      </dgm:t>
    </dgm:pt>
    <dgm:pt modelId="{9D0DE9FB-2D0D-4DE2-B146-F72E0C3AD0B0}">
      <dgm:prSet phldrT="[Text]"/>
      <dgm:spPr/>
      <dgm:t>
        <a:bodyPr/>
        <a:lstStyle/>
        <a:p>
          <a:r>
            <a:rPr lang="en-US" dirty="0" smtClean="0">
              <a:solidFill>
                <a:schemeClr val="bg1"/>
              </a:solidFill>
            </a:rPr>
            <a:t>Verifies the need</a:t>
          </a:r>
          <a:endParaRPr lang="en-US" dirty="0">
            <a:solidFill>
              <a:schemeClr val="bg1"/>
            </a:solidFill>
          </a:endParaRPr>
        </a:p>
      </dgm:t>
    </dgm:pt>
    <dgm:pt modelId="{7F36DA5F-67D1-44BB-A290-BE5D5FDC5F55}" type="parTrans" cxnId="{2F59EBEE-0CA7-4D87-AAFE-43AD487DDB35}">
      <dgm:prSet/>
      <dgm:spPr/>
      <dgm:t>
        <a:bodyPr/>
        <a:lstStyle/>
        <a:p>
          <a:endParaRPr lang="en-US"/>
        </a:p>
      </dgm:t>
    </dgm:pt>
    <dgm:pt modelId="{DFDFFDEF-71BD-4EF6-BE7A-D76F3129BD1F}" type="sibTrans" cxnId="{2F59EBEE-0CA7-4D87-AAFE-43AD487DDB35}">
      <dgm:prSet/>
      <dgm:spPr/>
      <dgm:t>
        <a:bodyPr/>
        <a:lstStyle/>
        <a:p>
          <a:endParaRPr lang="en-US"/>
        </a:p>
      </dgm:t>
    </dgm:pt>
    <dgm:pt modelId="{2E2ADE50-587C-4578-9A9F-946BDB2145FE}">
      <dgm:prSet phldrT="[Text]"/>
      <dgm:spPr/>
      <dgm:t>
        <a:bodyPr/>
        <a:lstStyle/>
        <a:p>
          <a:r>
            <a:rPr lang="en-US" dirty="0" smtClean="0"/>
            <a:t>DD 254 and Sub-Contract</a:t>
          </a:r>
          <a:endParaRPr lang="en-US" dirty="0"/>
        </a:p>
      </dgm:t>
    </dgm:pt>
    <dgm:pt modelId="{648EED68-1ADB-4EF8-A3E7-21711CCCE26B}" type="parTrans" cxnId="{2E17CBE0-BA7B-44D2-A0F6-2A940A385C68}">
      <dgm:prSet/>
      <dgm:spPr/>
      <dgm:t>
        <a:bodyPr/>
        <a:lstStyle/>
        <a:p>
          <a:endParaRPr lang="en-US"/>
        </a:p>
      </dgm:t>
    </dgm:pt>
    <dgm:pt modelId="{D0F964F3-2B6E-433B-BDFC-F7E4B91AFA86}" type="sibTrans" cxnId="{2E17CBE0-BA7B-44D2-A0F6-2A940A385C68}">
      <dgm:prSet/>
      <dgm:spPr/>
      <dgm:t>
        <a:bodyPr/>
        <a:lstStyle/>
        <a:p>
          <a:endParaRPr lang="en-US"/>
        </a:p>
      </dgm:t>
    </dgm:pt>
    <dgm:pt modelId="{2DAB6B49-BA58-4BCF-A3BA-258015F30CAD}">
      <dgm:prSet phldrT="[Text]" custT="1"/>
      <dgm:spPr/>
      <dgm:t>
        <a:bodyPr/>
        <a:lstStyle/>
        <a:p>
          <a:r>
            <a:rPr lang="en-US" sz="1200" dirty="0" smtClean="0">
              <a:solidFill>
                <a:schemeClr val="bg1"/>
              </a:solidFill>
            </a:rPr>
            <a:t>Provides security specifications and requirements</a:t>
          </a:r>
          <a:endParaRPr lang="en-US" sz="1200" dirty="0">
            <a:solidFill>
              <a:schemeClr val="bg1"/>
            </a:solidFill>
          </a:endParaRPr>
        </a:p>
      </dgm:t>
    </dgm:pt>
    <dgm:pt modelId="{9B2BEFA6-2AB0-42A5-881A-9E193F3A9B6A}" type="parTrans" cxnId="{4E725E88-1D98-40EF-A110-502A804EA881}">
      <dgm:prSet/>
      <dgm:spPr/>
      <dgm:t>
        <a:bodyPr/>
        <a:lstStyle/>
        <a:p>
          <a:endParaRPr lang="en-US"/>
        </a:p>
      </dgm:t>
    </dgm:pt>
    <dgm:pt modelId="{4BCF3057-347D-464B-9E7B-7505AFF34671}" type="sibTrans" cxnId="{4E725E88-1D98-40EF-A110-502A804EA881}">
      <dgm:prSet/>
      <dgm:spPr/>
      <dgm:t>
        <a:bodyPr/>
        <a:lstStyle/>
        <a:p>
          <a:endParaRPr lang="en-US"/>
        </a:p>
      </dgm:t>
    </dgm:pt>
    <dgm:pt modelId="{2CB32C48-ECD8-496E-9F3D-1F0986C5F8DA}" type="pres">
      <dgm:prSet presAssocID="{62749E47-DB73-44DA-96AE-6E1913D1F64B}" presName="rootnode" presStyleCnt="0">
        <dgm:presLayoutVars>
          <dgm:chMax/>
          <dgm:chPref/>
          <dgm:dir/>
          <dgm:animLvl val="lvl"/>
        </dgm:presLayoutVars>
      </dgm:prSet>
      <dgm:spPr/>
      <dgm:t>
        <a:bodyPr/>
        <a:lstStyle/>
        <a:p>
          <a:endParaRPr lang="en-US"/>
        </a:p>
      </dgm:t>
    </dgm:pt>
    <dgm:pt modelId="{824A05C7-6FFC-4B4C-9170-C92730E4168A}" type="pres">
      <dgm:prSet presAssocID="{4331283F-B325-430E-947F-69604E66BAAC}" presName="composite" presStyleCnt="0"/>
      <dgm:spPr/>
    </dgm:pt>
    <dgm:pt modelId="{2E2EC0C4-538E-4B43-8467-433E990AB780}" type="pres">
      <dgm:prSet presAssocID="{4331283F-B325-430E-947F-69604E66BAAC}" presName="bentUpArrow1" presStyleLbl="alignImgPlace1" presStyleIdx="0" presStyleCnt="2"/>
      <dgm:spPr/>
    </dgm:pt>
    <dgm:pt modelId="{8F0FFBA9-2EF3-49E3-B7F1-E7482D0E042C}" type="pres">
      <dgm:prSet presAssocID="{4331283F-B325-430E-947F-69604E66BAAC}" presName="ParentText" presStyleLbl="node1" presStyleIdx="0" presStyleCnt="3">
        <dgm:presLayoutVars>
          <dgm:chMax val="1"/>
          <dgm:chPref val="1"/>
          <dgm:bulletEnabled val="1"/>
        </dgm:presLayoutVars>
      </dgm:prSet>
      <dgm:spPr/>
      <dgm:t>
        <a:bodyPr/>
        <a:lstStyle/>
        <a:p>
          <a:endParaRPr lang="en-US"/>
        </a:p>
      </dgm:t>
    </dgm:pt>
    <dgm:pt modelId="{242D8BE3-6842-4827-965A-919006B01A95}" type="pres">
      <dgm:prSet presAssocID="{4331283F-B325-430E-947F-69604E66BAAC}" presName="ChildText" presStyleLbl="revTx" presStyleIdx="0" presStyleCnt="3" custScaleX="245504" custLinFactNeighborX="76005" custLinFactNeighborY="3726">
        <dgm:presLayoutVars>
          <dgm:chMax val="0"/>
          <dgm:chPref val="0"/>
          <dgm:bulletEnabled val="1"/>
        </dgm:presLayoutVars>
      </dgm:prSet>
      <dgm:spPr/>
      <dgm:t>
        <a:bodyPr/>
        <a:lstStyle/>
        <a:p>
          <a:endParaRPr lang="en-US"/>
        </a:p>
      </dgm:t>
    </dgm:pt>
    <dgm:pt modelId="{21FF02DA-0B52-4E2F-B53F-D26065BC5F71}" type="pres">
      <dgm:prSet presAssocID="{B05B0469-7733-42D1-939C-5970FAD818BC}" presName="sibTrans" presStyleCnt="0"/>
      <dgm:spPr/>
    </dgm:pt>
    <dgm:pt modelId="{65DF8B9C-0200-45ED-BD13-CC7853F8B3D4}" type="pres">
      <dgm:prSet presAssocID="{EA568616-F21D-4023-9B1A-8ADD3034AE79}" presName="composite" presStyleCnt="0"/>
      <dgm:spPr/>
    </dgm:pt>
    <dgm:pt modelId="{A886DFCE-6D86-4046-B8EC-2D48107CD3B1}" type="pres">
      <dgm:prSet presAssocID="{EA568616-F21D-4023-9B1A-8ADD3034AE79}" presName="bentUpArrow1" presStyleLbl="alignImgPlace1" presStyleIdx="1" presStyleCnt="2"/>
      <dgm:spPr/>
    </dgm:pt>
    <dgm:pt modelId="{EC1FECA5-3E34-4591-90F6-7B9E32AC439A}" type="pres">
      <dgm:prSet presAssocID="{EA568616-F21D-4023-9B1A-8ADD3034AE79}" presName="ParentText" presStyleLbl="node1" presStyleIdx="1" presStyleCnt="3">
        <dgm:presLayoutVars>
          <dgm:chMax val="1"/>
          <dgm:chPref val="1"/>
          <dgm:bulletEnabled val="1"/>
        </dgm:presLayoutVars>
      </dgm:prSet>
      <dgm:spPr/>
      <dgm:t>
        <a:bodyPr/>
        <a:lstStyle/>
        <a:p>
          <a:endParaRPr lang="en-US"/>
        </a:p>
      </dgm:t>
    </dgm:pt>
    <dgm:pt modelId="{26663AC5-C07A-4BF9-A30A-A8683D4D2887}" type="pres">
      <dgm:prSet presAssocID="{EA568616-F21D-4023-9B1A-8ADD3034AE79}" presName="ChildText" presStyleLbl="revTx" presStyleIdx="1" presStyleCnt="3" custScaleX="210357" custLinFactNeighborX="59935" custLinFactNeighborY="-2311">
        <dgm:presLayoutVars>
          <dgm:chMax val="0"/>
          <dgm:chPref val="0"/>
          <dgm:bulletEnabled val="1"/>
        </dgm:presLayoutVars>
      </dgm:prSet>
      <dgm:spPr/>
      <dgm:t>
        <a:bodyPr/>
        <a:lstStyle/>
        <a:p>
          <a:endParaRPr lang="en-US"/>
        </a:p>
      </dgm:t>
    </dgm:pt>
    <dgm:pt modelId="{0057E1A1-C8BF-4837-800E-10793A4FFEB8}" type="pres">
      <dgm:prSet presAssocID="{8F947437-FBB5-4315-A426-562FA8745562}" presName="sibTrans" presStyleCnt="0"/>
      <dgm:spPr/>
    </dgm:pt>
    <dgm:pt modelId="{1C5D8DC0-F8E7-485C-8717-110C281BA1EA}" type="pres">
      <dgm:prSet presAssocID="{2E2ADE50-587C-4578-9A9F-946BDB2145FE}" presName="composite" presStyleCnt="0"/>
      <dgm:spPr/>
    </dgm:pt>
    <dgm:pt modelId="{2B54E962-D5A5-4CF2-AE55-A9E40CF02D6C}" type="pres">
      <dgm:prSet presAssocID="{2E2ADE50-587C-4578-9A9F-946BDB2145FE}" presName="ParentText" presStyleLbl="node1" presStyleIdx="2" presStyleCnt="3">
        <dgm:presLayoutVars>
          <dgm:chMax val="1"/>
          <dgm:chPref val="1"/>
          <dgm:bulletEnabled val="1"/>
        </dgm:presLayoutVars>
      </dgm:prSet>
      <dgm:spPr/>
      <dgm:t>
        <a:bodyPr/>
        <a:lstStyle/>
        <a:p>
          <a:endParaRPr lang="en-US"/>
        </a:p>
      </dgm:t>
    </dgm:pt>
    <dgm:pt modelId="{25C011EC-C12F-47F5-8BC0-701E5FB3D9E5}" type="pres">
      <dgm:prSet presAssocID="{2E2ADE50-587C-4578-9A9F-946BDB2145FE}" presName="FinalChildText" presStyleLbl="revTx" presStyleIdx="2" presStyleCnt="3" custScaleX="210102" custLinFactNeighborX="56238" custLinFactNeighborY="944">
        <dgm:presLayoutVars>
          <dgm:chMax val="0"/>
          <dgm:chPref val="0"/>
          <dgm:bulletEnabled val="1"/>
        </dgm:presLayoutVars>
      </dgm:prSet>
      <dgm:spPr/>
      <dgm:t>
        <a:bodyPr/>
        <a:lstStyle/>
        <a:p>
          <a:endParaRPr lang="en-US"/>
        </a:p>
      </dgm:t>
    </dgm:pt>
  </dgm:ptLst>
  <dgm:cxnLst>
    <dgm:cxn modelId="{39FD4DF5-6F4D-49C3-8974-D8A493D72702}" type="presOf" srcId="{2E2ADE50-587C-4578-9A9F-946BDB2145FE}" destId="{2B54E962-D5A5-4CF2-AE55-A9E40CF02D6C}" srcOrd="0" destOrd="0" presId="urn:microsoft.com/office/officeart/2005/8/layout/StepDownProcess"/>
    <dgm:cxn modelId="{2F59EBEE-0CA7-4D87-AAFE-43AD487DDB35}" srcId="{EA568616-F21D-4023-9B1A-8ADD3034AE79}" destId="{9D0DE9FB-2D0D-4DE2-B146-F72E0C3AD0B0}" srcOrd="0" destOrd="0" parTransId="{7F36DA5F-67D1-44BB-A290-BE5D5FDC5F55}" sibTransId="{DFDFFDEF-71BD-4EF6-BE7A-D76F3129BD1F}"/>
    <dgm:cxn modelId="{EC8D52F9-0733-4388-80E8-58A05633967B}" srcId="{4331283F-B325-430E-947F-69604E66BAAC}" destId="{4D14D4DC-C5E5-40AC-A17D-CD40D477B25A}" srcOrd="0" destOrd="0" parTransId="{6E8F1D33-EFC2-47F9-AB8B-C32C7D73891F}" sibTransId="{22591D8A-AD67-4CC7-AF72-DB866A21164A}"/>
    <dgm:cxn modelId="{25B14FE9-E98A-4E66-AE12-A63787B42B46}" type="presOf" srcId="{4D14D4DC-C5E5-40AC-A17D-CD40D477B25A}" destId="{242D8BE3-6842-4827-965A-919006B01A95}" srcOrd="0" destOrd="0" presId="urn:microsoft.com/office/officeart/2005/8/layout/StepDownProcess"/>
    <dgm:cxn modelId="{2E17CBE0-BA7B-44D2-A0F6-2A940A385C68}" srcId="{62749E47-DB73-44DA-96AE-6E1913D1F64B}" destId="{2E2ADE50-587C-4578-9A9F-946BDB2145FE}" srcOrd="2" destOrd="0" parTransId="{648EED68-1ADB-4EF8-A3E7-21711CCCE26B}" sibTransId="{D0F964F3-2B6E-433B-BDFC-F7E4B91AFA86}"/>
    <dgm:cxn modelId="{AEBB5A70-D7C1-4B4F-84A5-062DFAA014A4}" type="presOf" srcId="{9D0DE9FB-2D0D-4DE2-B146-F72E0C3AD0B0}" destId="{26663AC5-C07A-4BF9-A30A-A8683D4D2887}" srcOrd="0" destOrd="0" presId="urn:microsoft.com/office/officeart/2005/8/layout/StepDownProcess"/>
    <dgm:cxn modelId="{02F75578-FB8A-4B42-B08C-BD3453DC2B51}" type="presOf" srcId="{2DAB6B49-BA58-4BCF-A3BA-258015F30CAD}" destId="{25C011EC-C12F-47F5-8BC0-701E5FB3D9E5}" srcOrd="0" destOrd="0" presId="urn:microsoft.com/office/officeart/2005/8/layout/StepDownProcess"/>
    <dgm:cxn modelId="{459181AA-ACDF-4E50-86C2-A93CBA5652F9}" type="presOf" srcId="{EA568616-F21D-4023-9B1A-8ADD3034AE79}" destId="{EC1FECA5-3E34-4591-90F6-7B9E32AC439A}" srcOrd="0" destOrd="0" presId="urn:microsoft.com/office/officeart/2005/8/layout/StepDownProcess"/>
    <dgm:cxn modelId="{433950F3-1610-48E1-91FB-ABC5FC02094F}" type="presOf" srcId="{62749E47-DB73-44DA-96AE-6E1913D1F64B}" destId="{2CB32C48-ECD8-496E-9F3D-1F0986C5F8DA}" srcOrd="0" destOrd="0" presId="urn:microsoft.com/office/officeart/2005/8/layout/StepDownProcess"/>
    <dgm:cxn modelId="{DD956421-FC99-4D7B-9773-EF24CDDAC01C}" type="presOf" srcId="{4331283F-B325-430E-947F-69604E66BAAC}" destId="{8F0FFBA9-2EF3-49E3-B7F1-E7482D0E042C}" srcOrd="0" destOrd="0" presId="urn:microsoft.com/office/officeart/2005/8/layout/StepDownProcess"/>
    <dgm:cxn modelId="{4E725E88-1D98-40EF-A110-502A804EA881}" srcId="{2E2ADE50-587C-4578-9A9F-946BDB2145FE}" destId="{2DAB6B49-BA58-4BCF-A3BA-258015F30CAD}" srcOrd="0" destOrd="0" parTransId="{9B2BEFA6-2AB0-42A5-881A-9E193F3A9B6A}" sibTransId="{4BCF3057-347D-464B-9E7B-7505AFF34671}"/>
    <dgm:cxn modelId="{683F0C29-3190-47B9-87AD-FC25A4F5A6A1}" srcId="{62749E47-DB73-44DA-96AE-6E1913D1F64B}" destId="{EA568616-F21D-4023-9B1A-8ADD3034AE79}" srcOrd="1" destOrd="0" parTransId="{5B79BE7B-5AD1-4696-977A-6E0565371DBC}" sibTransId="{8F947437-FBB5-4315-A426-562FA8745562}"/>
    <dgm:cxn modelId="{E4261625-CF96-43A9-BA0B-CBDCBBBDEAB9}" srcId="{62749E47-DB73-44DA-96AE-6E1913D1F64B}" destId="{4331283F-B325-430E-947F-69604E66BAAC}" srcOrd="0" destOrd="0" parTransId="{837AA755-B526-4A4E-ABE9-2C5DF8D5A39D}" sibTransId="{B05B0469-7733-42D1-939C-5970FAD818BC}"/>
    <dgm:cxn modelId="{28D2A1AA-28C6-4B13-A2D1-AA9D1FBCD11A}" type="presParOf" srcId="{2CB32C48-ECD8-496E-9F3D-1F0986C5F8DA}" destId="{824A05C7-6FFC-4B4C-9170-C92730E4168A}" srcOrd="0" destOrd="0" presId="urn:microsoft.com/office/officeart/2005/8/layout/StepDownProcess"/>
    <dgm:cxn modelId="{58B17F44-F708-4191-AD9C-7FD555988E68}" type="presParOf" srcId="{824A05C7-6FFC-4B4C-9170-C92730E4168A}" destId="{2E2EC0C4-538E-4B43-8467-433E990AB780}" srcOrd="0" destOrd="0" presId="urn:microsoft.com/office/officeart/2005/8/layout/StepDownProcess"/>
    <dgm:cxn modelId="{8A6A2AD8-F174-4C7F-B8E1-B84497510CE7}" type="presParOf" srcId="{824A05C7-6FFC-4B4C-9170-C92730E4168A}" destId="{8F0FFBA9-2EF3-49E3-B7F1-E7482D0E042C}" srcOrd="1" destOrd="0" presId="urn:microsoft.com/office/officeart/2005/8/layout/StepDownProcess"/>
    <dgm:cxn modelId="{9A78BBA7-B22D-4C69-AD43-ED9266BBA65D}" type="presParOf" srcId="{824A05C7-6FFC-4B4C-9170-C92730E4168A}" destId="{242D8BE3-6842-4827-965A-919006B01A95}" srcOrd="2" destOrd="0" presId="urn:microsoft.com/office/officeart/2005/8/layout/StepDownProcess"/>
    <dgm:cxn modelId="{D968E36C-6A08-4EFB-A6F7-BB6D7C1AECE1}" type="presParOf" srcId="{2CB32C48-ECD8-496E-9F3D-1F0986C5F8DA}" destId="{21FF02DA-0B52-4E2F-B53F-D26065BC5F71}" srcOrd="1" destOrd="0" presId="urn:microsoft.com/office/officeart/2005/8/layout/StepDownProcess"/>
    <dgm:cxn modelId="{D252518B-81CB-4C69-82E6-CCB44D537D32}" type="presParOf" srcId="{2CB32C48-ECD8-496E-9F3D-1F0986C5F8DA}" destId="{65DF8B9C-0200-45ED-BD13-CC7853F8B3D4}" srcOrd="2" destOrd="0" presId="urn:microsoft.com/office/officeart/2005/8/layout/StepDownProcess"/>
    <dgm:cxn modelId="{6A3D7CEE-4863-4842-B2D0-811354EE6A03}" type="presParOf" srcId="{65DF8B9C-0200-45ED-BD13-CC7853F8B3D4}" destId="{A886DFCE-6D86-4046-B8EC-2D48107CD3B1}" srcOrd="0" destOrd="0" presId="urn:microsoft.com/office/officeart/2005/8/layout/StepDownProcess"/>
    <dgm:cxn modelId="{5EC61F4C-9013-465A-A088-F78931D1DE0E}" type="presParOf" srcId="{65DF8B9C-0200-45ED-BD13-CC7853F8B3D4}" destId="{EC1FECA5-3E34-4591-90F6-7B9E32AC439A}" srcOrd="1" destOrd="0" presId="urn:microsoft.com/office/officeart/2005/8/layout/StepDownProcess"/>
    <dgm:cxn modelId="{DFEEDDD7-C3E2-450C-8785-8ADE9E4C6186}" type="presParOf" srcId="{65DF8B9C-0200-45ED-BD13-CC7853F8B3D4}" destId="{26663AC5-C07A-4BF9-A30A-A8683D4D2887}" srcOrd="2" destOrd="0" presId="urn:microsoft.com/office/officeart/2005/8/layout/StepDownProcess"/>
    <dgm:cxn modelId="{0A16F53B-6FED-4FA1-B5C9-8088C039681A}" type="presParOf" srcId="{2CB32C48-ECD8-496E-9F3D-1F0986C5F8DA}" destId="{0057E1A1-C8BF-4837-800E-10793A4FFEB8}" srcOrd="3" destOrd="0" presId="urn:microsoft.com/office/officeart/2005/8/layout/StepDownProcess"/>
    <dgm:cxn modelId="{2CD2FDAE-F56E-4E83-8964-EFE98364117C}" type="presParOf" srcId="{2CB32C48-ECD8-496E-9F3D-1F0986C5F8DA}" destId="{1C5D8DC0-F8E7-485C-8717-110C281BA1EA}" srcOrd="4" destOrd="0" presId="urn:microsoft.com/office/officeart/2005/8/layout/StepDownProcess"/>
    <dgm:cxn modelId="{20B509A5-5460-4D3C-8259-A190068F7AD4}" type="presParOf" srcId="{1C5D8DC0-F8E7-485C-8717-110C281BA1EA}" destId="{2B54E962-D5A5-4CF2-AE55-A9E40CF02D6C}" srcOrd="0" destOrd="0" presId="urn:microsoft.com/office/officeart/2005/8/layout/StepDownProcess"/>
    <dgm:cxn modelId="{6924EAEF-6EBD-41EF-969E-35B609C9777D}" type="presParOf" srcId="{1C5D8DC0-F8E7-485C-8717-110C281BA1EA}" destId="{25C011EC-C12F-47F5-8BC0-701E5FB3D9E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D1EF07-B766-43E5-A879-D26EB2740E6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AC346090-768A-4D6A-BF0B-4488E55E9A55}">
      <dgm:prSet phldrT="[Text]"/>
      <dgm:spPr/>
      <dgm:t>
        <a:bodyPr/>
        <a:lstStyle/>
        <a:p>
          <a:r>
            <a:rPr lang="en-US" dirty="0" smtClean="0"/>
            <a:t>Day 1</a:t>
          </a:r>
          <a:endParaRPr lang="en-US" dirty="0"/>
        </a:p>
      </dgm:t>
    </dgm:pt>
    <dgm:pt modelId="{9C3BE689-723A-4EE1-9FA2-265FF41F59F5}" type="parTrans" cxnId="{4BFBD59E-F11E-43EB-9881-A2A61A54C0EA}">
      <dgm:prSet/>
      <dgm:spPr/>
      <dgm:t>
        <a:bodyPr/>
        <a:lstStyle/>
        <a:p>
          <a:endParaRPr lang="en-US"/>
        </a:p>
      </dgm:t>
    </dgm:pt>
    <dgm:pt modelId="{F7FA8AD2-11D7-4DF9-AFF5-2350AB1D1FBB}" type="sibTrans" cxnId="{4BFBD59E-F11E-43EB-9881-A2A61A54C0EA}">
      <dgm:prSet/>
      <dgm:spPr/>
      <dgm:t>
        <a:bodyPr/>
        <a:lstStyle/>
        <a:p>
          <a:endParaRPr lang="en-US"/>
        </a:p>
      </dgm:t>
    </dgm:pt>
    <dgm:pt modelId="{0C0EC2C8-26A1-4439-BA02-A4CB576CBE08}">
      <dgm:prSet phldrT="[Text]"/>
      <dgm:spPr/>
      <dgm:t>
        <a:bodyPr/>
        <a:lstStyle/>
        <a:p>
          <a:r>
            <a:rPr lang="en-US" dirty="0" smtClean="0"/>
            <a:t>DISCO receives Sponsorship Packet</a:t>
          </a:r>
          <a:endParaRPr lang="en-US" dirty="0"/>
        </a:p>
      </dgm:t>
    </dgm:pt>
    <dgm:pt modelId="{3C9C36A9-987C-44E5-BABA-F6E1A4E7833E}" type="parTrans" cxnId="{D9CE0E96-CF9B-4D50-BE94-FF5B6AEE0872}">
      <dgm:prSet/>
      <dgm:spPr/>
      <dgm:t>
        <a:bodyPr/>
        <a:lstStyle/>
        <a:p>
          <a:endParaRPr lang="en-US"/>
        </a:p>
      </dgm:t>
    </dgm:pt>
    <dgm:pt modelId="{E907EDFF-B083-49AA-89C1-3D1E7459DC25}" type="sibTrans" cxnId="{D9CE0E96-CF9B-4D50-BE94-FF5B6AEE0872}">
      <dgm:prSet/>
      <dgm:spPr/>
      <dgm:t>
        <a:bodyPr/>
        <a:lstStyle/>
        <a:p>
          <a:endParaRPr lang="en-US"/>
        </a:p>
      </dgm:t>
    </dgm:pt>
    <dgm:pt modelId="{8CEE2C7A-C9AB-41DF-A839-75B2CF11FEB4}">
      <dgm:prSet phldrT="[Text]"/>
      <dgm:spPr/>
      <dgm:t>
        <a:bodyPr/>
        <a:lstStyle/>
        <a:p>
          <a:r>
            <a:rPr lang="en-US" dirty="0" smtClean="0"/>
            <a:t>Conducts preliminary evaluation and assigned to DSS F.O.</a:t>
          </a:r>
          <a:endParaRPr lang="en-US" dirty="0"/>
        </a:p>
      </dgm:t>
    </dgm:pt>
    <dgm:pt modelId="{B8871021-4B26-49B4-9A06-EA801CBF92E8}" type="parTrans" cxnId="{A9F56A31-8310-4DBC-A1B8-2D601EB69AC2}">
      <dgm:prSet/>
      <dgm:spPr/>
      <dgm:t>
        <a:bodyPr/>
        <a:lstStyle/>
        <a:p>
          <a:endParaRPr lang="en-US"/>
        </a:p>
      </dgm:t>
    </dgm:pt>
    <dgm:pt modelId="{23D146E1-F43A-4C93-8E8F-F18B7745E13B}" type="sibTrans" cxnId="{A9F56A31-8310-4DBC-A1B8-2D601EB69AC2}">
      <dgm:prSet/>
      <dgm:spPr/>
      <dgm:t>
        <a:bodyPr/>
        <a:lstStyle/>
        <a:p>
          <a:endParaRPr lang="en-US"/>
        </a:p>
      </dgm:t>
    </dgm:pt>
    <dgm:pt modelId="{FA76F0D1-DBCC-4E0B-8C61-25983C8920BB}">
      <dgm:prSet phldrT="[Text]"/>
      <dgm:spPr/>
      <dgm:t>
        <a:bodyPr/>
        <a:lstStyle/>
        <a:p>
          <a:r>
            <a:rPr lang="en-US" dirty="0" smtClean="0"/>
            <a:t>Day 30</a:t>
          </a:r>
          <a:endParaRPr lang="en-US" dirty="0"/>
        </a:p>
      </dgm:t>
    </dgm:pt>
    <dgm:pt modelId="{23D85796-5F41-4470-8C38-D1E5DD90DFFD}" type="parTrans" cxnId="{68F48C61-5C07-49C1-9704-D50E5D209A2B}">
      <dgm:prSet/>
      <dgm:spPr/>
      <dgm:t>
        <a:bodyPr/>
        <a:lstStyle/>
        <a:p>
          <a:endParaRPr lang="en-US"/>
        </a:p>
      </dgm:t>
    </dgm:pt>
    <dgm:pt modelId="{483E380D-02F7-4BF5-87D5-5E665FAAD66F}" type="sibTrans" cxnId="{68F48C61-5C07-49C1-9704-D50E5D209A2B}">
      <dgm:prSet/>
      <dgm:spPr/>
      <dgm:t>
        <a:bodyPr/>
        <a:lstStyle/>
        <a:p>
          <a:endParaRPr lang="en-US"/>
        </a:p>
      </dgm:t>
    </dgm:pt>
    <dgm:pt modelId="{C2FA5608-3F18-41B0-8165-21E00351DF1B}">
      <dgm:prSet phldrT="[Text]"/>
      <dgm:spPr/>
      <dgm:t>
        <a:bodyPr/>
        <a:lstStyle/>
        <a:p>
          <a:r>
            <a:rPr lang="en-US" dirty="0" smtClean="0"/>
            <a:t>Responsible DSS Office meets with company.</a:t>
          </a:r>
          <a:endParaRPr lang="en-US" dirty="0"/>
        </a:p>
      </dgm:t>
    </dgm:pt>
    <dgm:pt modelId="{D32F2A3A-CBD9-4255-B378-5C37D6C04ACE}" type="parTrans" cxnId="{5B1C69FB-6C8C-44E4-B321-D7ACDBD46007}">
      <dgm:prSet/>
      <dgm:spPr/>
      <dgm:t>
        <a:bodyPr/>
        <a:lstStyle/>
        <a:p>
          <a:endParaRPr lang="en-US"/>
        </a:p>
      </dgm:t>
    </dgm:pt>
    <dgm:pt modelId="{7F6623D2-B0FE-405C-8B3D-503E6A1D86A2}" type="sibTrans" cxnId="{5B1C69FB-6C8C-44E4-B321-D7ACDBD46007}">
      <dgm:prSet/>
      <dgm:spPr/>
      <dgm:t>
        <a:bodyPr/>
        <a:lstStyle/>
        <a:p>
          <a:endParaRPr lang="en-US"/>
        </a:p>
      </dgm:t>
    </dgm:pt>
    <dgm:pt modelId="{0B667BC4-CA21-46DB-9ACA-83C1C411052B}">
      <dgm:prSet phldrT="[Text]"/>
      <dgm:spPr/>
      <dgm:t>
        <a:bodyPr/>
        <a:lstStyle/>
        <a:p>
          <a:r>
            <a:rPr lang="en-US" dirty="0" smtClean="0"/>
            <a:t>Conducts review of corporate documents; KMP List, etc.</a:t>
          </a:r>
          <a:endParaRPr lang="en-US" dirty="0"/>
        </a:p>
      </dgm:t>
    </dgm:pt>
    <dgm:pt modelId="{EAC1E583-0FDD-44FB-9E58-A7B7A52DA9B3}" type="parTrans" cxnId="{6123FFA2-97AC-4497-A5BA-0C17F89990C0}">
      <dgm:prSet/>
      <dgm:spPr/>
      <dgm:t>
        <a:bodyPr/>
        <a:lstStyle/>
        <a:p>
          <a:endParaRPr lang="en-US"/>
        </a:p>
      </dgm:t>
    </dgm:pt>
    <dgm:pt modelId="{101B64F6-0B8E-4853-B326-221F8FF2EB09}" type="sibTrans" cxnId="{6123FFA2-97AC-4497-A5BA-0C17F89990C0}">
      <dgm:prSet/>
      <dgm:spPr/>
      <dgm:t>
        <a:bodyPr/>
        <a:lstStyle/>
        <a:p>
          <a:endParaRPr lang="en-US"/>
        </a:p>
      </dgm:t>
    </dgm:pt>
    <dgm:pt modelId="{01957955-42F6-4AEB-800B-5D3080829A89}">
      <dgm:prSet phldrT="[Text]"/>
      <dgm:spPr/>
      <dgm:t>
        <a:bodyPr/>
        <a:lstStyle/>
        <a:p>
          <a:r>
            <a:rPr lang="en-US" dirty="0" smtClean="0"/>
            <a:t>Day 31 + </a:t>
          </a:r>
          <a:endParaRPr lang="en-US" dirty="0"/>
        </a:p>
      </dgm:t>
    </dgm:pt>
    <dgm:pt modelId="{8FA2DF6E-93B0-4363-A6EC-CCC85BD17A0B}" type="parTrans" cxnId="{4D7E7B1B-358B-44A6-9CA8-4DDA2C745A76}">
      <dgm:prSet/>
      <dgm:spPr/>
      <dgm:t>
        <a:bodyPr/>
        <a:lstStyle/>
        <a:p>
          <a:endParaRPr lang="en-US"/>
        </a:p>
      </dgm:t>
    </dgm:pt>
    <dgm:pt modelId="{39027A5F-6E9D-4930-B26E-BB712F7B20BC}" type="sibTrans" cxnId="{4D7E7B1B-358B-44A6-9CA8-4DDA2C745A76}">
      <dgm:prSet/>
      <dgm:spPr/>
      <dgm:t>
        <a:bodyPr/>
        <a:lstStyle/>
        <a:p>
          <a:endParaRPr lang="en-US"/>
        </a:p>
      </dgm:t>
    </dgm:pt>
    <dgm:pt modelId="{5BFAA74B-47CD-4BD2-A8AE-2783364AC9C6}">
      <dgm:prSet phldrT="[Text]"/>
      <dgm:spPr/>
      <dgm:t>
        <a:bodyPr/>
        <a:lstStyle/>
        <a:p>
          <a:r>
            <a:rPr lang="en-US" dirty="0" smtClean="0"/>
            <a:t>Corporate structure and FOCI evaluated</a:t>
          </a:r>
          <a:endParaRPr lang="en-US" dirty="0"/>
        </a:p>
      </dgm:t>
    </dgm:pt>
    <dgm:pt modelId="{39B03A5F-3820-421E-9880-872F0F81BF6F}" type="parTrans" cxnId="{EEC83638-F2F6-4282-8B5F-D5F124CA83AA}">
      <dgm:prSet/>
      <dgm:spPr/>
      <dgm:t>
        <a:bodyPr/>
        <a:lstStyle/>
        <a:p>
          <a:endParaRPr lang="en-US"/>
        </a:p>
      </dgm:t>
    </dgm:pt>
    <dgm:pt modelId="{68C0DE64-B3B2-4F11-A135-51FF9C1AEF6F}" type="sibTrans" cxnId="{EEC83638-F2F6-4282-8B5F-D5F124CA83AA}">
      <dgm:prSet/>
      <dgm:spPr/>
      <dgm:t>
        <a:bodyPr/>
        <a:lstStyle/>
        <a:p>
          <a:endParaRPr lang="en-US"/>
        </a:p>
      </dgm:t>
    </dgm:pt>
    <dgm:pt modelId="{7269CDDD-1433-4D2F-A792-DA812FA9E905}">
      <dgm:prSet phldrT="[Text]"/>
      <dgm:spPr/>
      <dgm:t>
        <a:bodyPr/>
        <a:lstStyle/>
        <a:p>
          <a:r>
            <a:rPr lang="en-US" dirty="0" smtClean="0"/>
            <a:t>Key management Personnel processed for personnel clearance</a:t>
          </a:r>
          <a:endParaRPr lang="en-US" dirty="0"/>
        </a:p>
      </dgm:t>
    </dgm:pt>
    <dgm:pt modelId="{38766F07-E963-47DE-9B31-AB6E1CB96A2B}" type="parTrans" cxnId="{DCF52E5B-2557-455A-AA8D-64D5517ADBD6}">
      <dgm:prSet/>
      <dgm:spPr/>
      <dgm:t>
        <a:bodyPr/>
        <a:lstStyle/>
        <a:p>
          <a:endParaRPr lang="en-US"/>
        </a:p>
      </dgm:t>
    </dgm:pt>
    <dgm:pt modelId="{E9B0EEDB-C256-4C94-808A-DE216D5769F7}" type="sibTrans" cxnId="{DCF52E5B-2557-455A-AA8D-64D5517ADBD6}">
      <dgm:prSet/>
      <dgm:spPr/>
      <dgm:t>
        <a:bodyPr/>
        <a:lstStyle/>
        <a:p>
          <a:endParaRPr lang="en-US"/>
        </a:p>
      </dgm:t>
    </dgm:pt>
    <dgm:pt modelId="{E7F74EB3-04BB-45A4-B8D2-928DFA9CB882}" type="pres">
      <dgm:prSet presAssocID="{32D1EF07-B766-43E5-A879-D26EB2740E6F}" presName="Name0" presStyleCnt="0">
        <dgm:presLayoutVars>
          <dgm:chPref val="3"/>
          <dgm:dir/>
          <dgm:animLvl val="lvl"/>
          <dgm:resizeHandles/>
        </dgm:presLayoutVars>
      </dgm:prSet>
      <dgm:spPr/>
      <dgm:t>
        <a:bodyPr/>
        <a:lstStyle/>
        <a:p>
          <a:endParaRPr lang="en-US"/>
        </a:p>
      </dgm:t>
    </dgm:pt>
    <dgm:pt modelId="{99F38A4B-4239-4D8D-944C-893E2E1DE2E7}" type="pres">
      <dgm:prSet presAssocID="{AC346090-768A-4D6A-BF0B-4488E55E9A55}" presName="horFlow" presStyleCnt="0"/>
      <dgm:spPr/>
    </dgm:pt>
    <dgm:pt modelId="{93070F8B-D817-4F3F-B9E6-7716B780E4C6}" type="pres">
      <dgm:prSet presAssocID="{AC346090-768A-4D6A-BF0B-4488E55E9A55}" presName="bigChev" presStyleLbl="node1" presStyleIdx="0" presStyleCnt="3" custScaleX="66994" custScaleY="51900"/>
      <dgm:spPr/>
      <dgm:t>
        <a:bodyPr/>
        <a:lstStyle/>
        <a:p>
          <a:endParaRPr lang="en-US"/>
        </a:p>
      </dgm:t>
    </dgm:pt>
    <dgm:pt modelId="{F952C89A-2DAB-40A5-9723-4C58E366A60F}" type="pres">
      <dgm:prSet presAssocID="{3C9C36A9-987C-44E5-BABA-F6E1A4E7833E}" presName="parTrans" presStyleCnt="0"/>
      <dgm:spPr/>
    </dgm:pt>
    <dgm:pt modelId="{F2D3C8D6-4ABF-4C4E-9E41-16733B6727AC}" type="pres">
      <dgm:prSet presAssocID="{0C0EC2C8-26A1-4439-BA02-A4CB576CBE08}" presName="node" presStyleLbl="alignAccFollowNode1" presStyleIdx="0" presStyleCnt="6">
        <dgm:presLayoutVars>
          <dgm:bulletEnabled val="1"/>
        </dgm:presLayoutVars>
      </dgm:prSet>
      <dgm:spPr/>
      <dgm:t>
        <a:bodyPr/>
        <a:lstStyle/>
        <a:p>
          <a:endParaRPr lang="en-US"/>
        </a:p>
      </dgm:t>
    </dgm:pt>
    <dgm:pt modelId="{137FF53B-6A4D-480F-8C1E-C08093F904FF}" type="pres">
      <dgm:prSet presAssocID="{E907EDFF-B083-49AA-89C1-3D1E7459DC25}" presName="sibTrans" presStyleCnt="0"/>
      <dgm:spPr/>
    </dgm:pt>
    <dgm:pt modelId="{C1DEF87F-D13B-497B-8B2D-9E03B8C21EFC}" type="pres">
      <dgm:prSet presAssocID="{8CEE2C7A-C9AB-41DF-A839-75B2CF11FEB4}" presName="node" presStyleLbl="alignAccFollowNode1" presStyleIdx="1" presStyleCnt="6">
        <dgm:presLayoutVars>
          <dgm:bulletEnabled val="1"/>
        </dgm:presLayoutVars>
      </dgm:prSet>
      <dgm:spPr/>
      <dgm:t>
        <a:bodyPr/>
        <a:lstStyle/>
        <a:p>
          <a:endParaRPr lang="en-US"/>
        </a:p>
      </dgm:t>
    </dgm:pt>
    <dgm:pt modelId="{A08ED6EB-FE46-4725-A3EB-DB856A5D499B}" type="pres">
      <dgm:prSet presAssocID="{AC346090-768A-4D6A-BF0B-4488E55E9A55}" presName="vSp" presStyleCnt="0"/>
      <dgm:spPr/>
    </dgm:pt>
    <dgm:pt modelId="{1357A721-66E7-4D11-AC85-4E0ABDD7DAB2}" type="pres">
      <dgm:prSet presAssocID="{FA76F0D1-DBCC-4E0B-8C61-25983C8920BB}" presName="horFlow" presStyleCnt="0"/>
      <dgm:spPr/>
    </dgm:pt>
    <dgm:pt modelId="{9CE8DA06-BAA2-48D6-8976-B7D5ADDC21A0}" type="pres">
      <dgm:prSet presAssocID="{FA76F0D1-DBCC-4E0B-8C61-25983C8920BB}" presName="bigChev" presStyleLbl="node1" presStyleIdx="1" presStyleCnt="3" custScaleX="68101" custScaleY="52220"/>
      <dgm:spPr/>
      <dgm:t>
        <a:bodyPr/>
        <a:lstStyle/>
        <a:p>
          <a:endParaRPr lang="en-US"/>
        </a:p>
      </dgm:t>
    </dgm:pt>
    <dgm:pt modelId="{654E9E2D-E83D-43C1-981B-ABA820BCF0B6}" type="pres">
      <dgm:prSet presAssocID="{D32F2A3A-CBD9-4255-B378-5C37D6C04ACE}" presName="parTrans" presStyleCnt="0"/>
      <dgm:spPr/>
    </dgm:pt>
    <dgm:pt modelId="{D98BBF84-C456-4F14-B2B9-48E24C4DD36E}" type="pres">
      <dgm:prSet presAssocID="{C2FA5608-3F18-41B0-8165-21E00351DF1B}" presName="node" presStyleLbl="alignAccFollowNode1" presStyleIdx="2" presStyleCnt="6">
        <dgm:presLayoutVars>
          <dgm:bulletEnabled val="1"/>
        </dgm:presLayoutVars>
      </dgm:prSet>
      <dgm:spPr/>
      <dgm:t>
        <a:bodyPr/>
        <a:lstStyle/>
        <a:p>
          <a:endParaRPr lang="en-US"/>
        </a:p>
      </dgm:t>
    </dgm:pt>
    <dgm:pt modelId="{7C879D2F-6364-4187-A1F3-75D24AD7917D}" type="pres">
      <dgm:prSet presAssocID="{7F6623D2-B0FE-405C-8B3D-503E6A1D86A2}" presName="sibTrans" presStyleCnt="0"/>
      <dgm:spPr/>
    </dgm:pt>
    <dgm:pt modelId="{85BDFA06-AC1E-43A9-BB8C-798A6517E49E}" type="pres">
      <dgm:prSet presAssocID="{0B667BC4-CA21-46DB-9ACA-83C1C411052B}" presName="node" presStyleLbl="alignAccFollowNode1" presStyleIdx="3" presStyleCnt="6">
        <dgm:presLayoutVars>
          <dgm:bulletEnabled val="1"/>
        </dgm:presLayoutVars>
      </dgm:prSet>
      <dgm:spPr/>
      <dgm:t>
        <a:bodyPr/>
        <a:lstStyle/>
        <a:p>
          <a:endParaRPr lang="en-US"/>
        </a:p>
      </dgm:t>
    </dgm:pt>
    <dgm:pt modelId="{AC3393E5-15BC-4FA2-B4DA-7AAE31940A8B}" type="pres">
      <dgm:prSet presAssocID="{FA76F0D1-DBCC-4E0B-8C61-25983C8920BB}" presName="vSp" presStyleCnt="0"/>
      <dgm:spPr/>
    </dgm:pt>
    <dgm:pt modelId="{E109133C-0901-428C-865F-8BF18793C34F}" type="pres">
      <dgm:prSet presAssocID="{01957955-42F6-4AEB-800B-5D3080829A89}" presName="horFlow" presStyleCnt="0"/>
      <dgm:spPr/>
    </dgm:pt>
    <dgm:pt modelId="{05A21165-9B79-49B7-ACDF-7D628C895094}" type="pres">
      <dgm:prSet presAssocID="{01957955-42F6-4AEB-800B-5D3080829A89}" presName="bigChev" presStyleLbl="node1" presStyleIdx="2" presStyleCnt="3" custScaleX="66526" custScaleY="52541"/>
      <dgm:spPr/>
      <dgm:t>
        <a:bodyPr/>
        <a:lstStyle/>
        <a:p>
          <a:endParaRPr lang="en-US"/>
        </a:p>
      </dgm:t>
    </dgm:pt>
    <dgm:pt modelId="{C54F79F8-2CAC-43E0-95BE-5F4DD73DC0F7}" type="pres">
      <dgm:prSet presAssocID="{39B03A5F-3820-421E-9880-872F0F81BF6F}" presName="parTrans" presStyleCnt="0"/>
      <dgm:spPr/>
    </dgm:pt>
    <dgm:pt modelId="{43F4BC4E-3594-426B-815E-AC283EACEDC6}" type="pres">
      <dgm:prSet presAssocID="{5BFAA74B-47CD-4BD2-A8AE-2783364AC9C6}" presName="node" presStyleLbl="alignAccFollowNode1" presStyleIdx="4" presStyleCnt="6">
        <dgm:presLayoutVars>
          <dgm:bulletEnabled val="1"/>
        </dgm:presLayoutVars>
      </dgm:prSet>
      <dgm:spPr/>
      <dgm:t>
        <a:bodyPr/>
        <a:lstStyle/>
        <a:p>
          <a:endParaRPr lang="en-US"/>
        </a:p>
      </dgm:t>
    </dgm:pt>
    <dgm:pt modelId="{E70C023D-E87D-4169-B2E5-538221B7BDE5}" type="pres">
      <dgm:prSet presAssocID="{68C0DE64-B3B2-4F11-A135-51FF9C1AEF6F}" presName="sibTrans" presStyleCnt="0"/>
      <dgm:spPr/>
    </dgm:pt>
    <dgm:pt modelId="{3449A24B-0665-47D5-9965-C819F45EFB2E}" type="pres">
      <dgm:prSet presAssocID="{7269CDDD-1433-4D2F-A792-DA812FA9E905}" presName="node" presStyleLbl="alignAccFollowNode1" presStyleIdx="5" presStyleCnt="6">
        <dgm:presLayoutVars>
          <dgm:bulletEnabled val="1"/>
        </dgm:presLayoutVars>
      </dgm:prSet>
      <dgm:spPr/>
      <dgm:t>
        <a:bodyPr/>
        <a:lstStyle/>
        <a:p>
          <a:endParaRPr lang="en-US"/>
        </a:p>
      </dgm:t>
    </dgm:pt>
  </dgm:ptLst>
  <dgm:cxnLst>
    <dgm:cxn modelId="{D336A374-EF1C-4D35-BDE9-357A4061C3A6}" type="presOf" srcId="{5BFAA74B-47CD-4BD2-A8AE-2783364AC9C6}" destId="{43F4BC4E-3594-426B-815E-AC283EACEDC6}" srcOrd="0" destOrd="0" presId="urn:microsoft.com/office/officeart/2005/8/layout/lProcess3"/>
    <dgm:cxn modelId="{4D7E7B1B-358B-44A6-9CA8-4DDA2C745A76}" srcId="{32D1EF07-B766-43E5-A879-D26EB2740E6F}" destId="{01957955-42F6-4AEB-800B-5D3080829A89}" srcOrd="2" destOrd="0" parTransId="{8FA2DF6E-93B0-4363-A6EC-CCC85BD17A0B}" sibTransId="{39027A5F-6E9D-4930-B26E-BB712F7B20BC}"/>
    <dgm:cxn modelId="{0228289E-451E-45FE-AE35-B132B4E91EF9}" type="presOf" srcId="{01957955-42F6-4AEB-800B-5D3080829A89}" destId="{05A21165-9B79-49B7-ACDF-7D628C895094}" srcOrd="0" destOrd="0" presId="urn:microsoft.com/office/officeart/2005/8/layout/lProcess3"/>
    <dgm:cxn modelId="{6123FFA2-97AC-4497-A5BA-0C17F89990C0}" srcId="{FA76F0D1-DBCC-4E0B-8C61-25983C8920BB}" destId="{0B667BC4-CA21-46DB-9ACA-83C1C411052B}" srcOrd="1" destOrd="0" parTransId="{EAC1E583-0FDD-44FB-9E58-A7B7A52DA9B3}" sibTransId="{101B64F6-0B8E-4853-B326-221F8FF2EB09}"/>
    <dgm:cxn modelId="{D9CE0E96-CF9B-4D50-BE94-FF5B6AEE0872}" srcId="{AC346090-768A-4D6A-BF0B-4488E55E9A55}" destId="{0C0EC2C8-26A1-4439-BA02-A4CB576CBE08}" srcOrd="0" destOrd="0" parTransId="{3C9C36A9-987C-44E5-BABA-F6E1A4E7833E}" sibTransId="{E907EDFF-B083-49AA-89C1-3D1E7459DC25}"/>
    <dgm:cxn modelId="{5B1C69FB-6C8C-44E4-B321-D7ACDBD46007}" srcId="{FA76F0D1-DBCC-4E0B-8C61-25983C8920BB}" destId="{C2FA5608-3F18-41B0-8165-21E00351DF1B}" srcOrd="0" destOrd="0" parTransId="{D32F2A3A-CBD9-4255-B378-5C37D6C04ACE}" sibTransId="{7F6623D2-B0FE-405C-8B3D-503E6A1D86A2}"/>
    <dgm:cxn modelId="{F6BD5E7D-4916-4E7F-BF00-D8E5482032AF}" type="presOf" srcId="{0B667BC4-CA21-46DB-9ACA-83C1C411052B}" destId="{85BDFA06-AC1E-43A9-BB8C-798A6517E49E}" srcOrd="0" destOrd="0" presId="urn:microsoft.com/office/officeart/2005/8/layout/lProcess3"/>
    <dgm:cxn modelId="{063DE301-70A6-41B5-8134-5C0C847EE043}" type="presOf" srcId="{32D1EF07-B766-43E5-A879-D26EB2740E6F}" destId="{E7F74EB3-04BB-45A4-B8D2-928DFA9CB882}" srcOrd="0" destOrd="0" presId="urn:microsoft.com/office/officeart/2005/8/layout/lProcess3"/>
    <dgm:cxn modelId="{64CF7AE2-CD2E-410D-8235-A1B7A609C2D0}" type="presOf" srcId="{8CEE2C7A-C9AB-41DF-A839-75B2CF11FEB4}" destId="{C1DEF87F-D13B-497B-8B2D-9E03B8C21EFC}" srcOrd="0" destOrd="0" presId="urn:microsoft.com/office/officeart/2005/8/layout/lProcess3"/>
    <dgm:cxn modelId="{EEC83638-F2F6-4282-8B5F-D5F124CA83AA}" srcId="{01957955-42F6-4AEB-800B-5D3080829A89}" destId="{5BFAA74B-47CD-4BD2-A8AE-2783364AC9C6}" srcOrd="0" destOrd="0" parTransId="{39B03A5F-3820-421E-9880-872F0F81BF6F}" sibTransId="{68C0DE64-B3B2-4F11-A135-51FF9C1AEF6F}"/>
    <dgm:cxn modelId="{68F48C61-5C07-49C1-9704-D50E5D209A2B}" srcId="{32D1EF07-B766-43E5-A879-D26EB2740E6F}" destId="{FA76F0D1-DBCC-4E0B-8C61-25983C8920BB}" srcOrd="1" destOrd="0" parTransId="{23D85796-5F41-4470-8C38-D1E5DD90DFFD}" sibTransId="{483E380D-02F7-4BF5-87D5-5E665FAAD66F}"/>
    <dgm:cxn modelId="{931CF53D-747F-47A5-842C-B52D56587CB2}" type="presOf" srcId="{C2FA5608-3F18-41B0-8165-21E00351DF1B}" destId="{D98BBF84-C456-4F14-B2B9-48E24C4DD36E}" srcOrd="0" destOrd="0" presId="urn:microsoft.com/office/officeart/2005/8/layout/lProcess3"/>
    <dgm:cxn modelId="{CF07444F-135D-4AA6-8B98-7210071BD1DA}" type="presOf" srcId="{AC346090-768A-4D6A-BF0B-4488E55E9A55}" destId="{93070F8B-D817-4F3F-B9E6-7716B780E4C6}" srcOrd="0" destOrd="0" presId="urn:microsoft.com/office/officeart/2005/8/layout/lProcess3"/>
    <dgm:cxn modelId="{A9F56A31-8310-4DBC-A1B8-2D601EB69AC2}" srcId="{AC346090-768A-4D6A-BF0B-4488E55E9A55}" destId="{8CEE2C7A-C9AB-41DF-A839-75B2CF11FEB4}" srcOrd="1" destOrd="0" parTransId="{B8871021-4B26-49B4-9A06-EA801CBF92E8}" sibTransId="{23D146E1-F43A-4C93-8E8F-F18B7745E13B}"/>
    <dgm:cxn modelId="{D88C7B88-6B70-4E29-804D-079A9020A719}" type="presOf" srcId="{FA76F0D1-DBCC-4E0B-8C61-25983C8920BB}" destId="{9CE8DA06-BAA2-48D6-8976-B7D5ADDC21A0}" srcOrd="0" destOrd="0" presId="urn:microsoft.com/office/officeart/2005/8/layout/lProcess3"/>
    <dgm:cxn modelId="{DCF52E5B-2557-455A-AA8D-64D5517ADBD6}" srcId="{01957955-42F6-4AEB-800B-5D3080829A89}" destId="{7269CDDD-1433-4D2F-A792-DA812FA9E905}" srcOrd="1" destOrd="0" parTransId="{38766F07-E963-47DE-9B31-AB6E1CB96A2B}" sibTransId="{E9B0EEDB-C256-4C94-808A-DE216D5769F7}"/>
    <dgm:cxn modelId="{A87E70E6-DBB0-41A2-92A8-527D2C6F1FFC}" type="presOf" srcId="{7269CDDD-1433-4D2F-A792-DA812FA9E905}" destId="{3449A24B-0665-47D5-9965-C819F45EFB2E}" srcOrd="0" destOrd="0" presId="urn:microsoft.com/office/officeart/2005/8/layout/lProcess3"/>
    <dgm:cxn modelId="{4BFBD59E-F11E-43EB-9881-A2A61A54C0EA}" srcId="{32D1EF07-B766-43E5-A879-D26EB2740E6F}" destId="{AC346090-768A-4D6A-BF0B-4488E55E9A55}" srcOrd="0" destOrd="0" parTransId="{9C3BE689-723A-4EE1-9FA2-265FF41F59F5}" sibTransId="{F7FA8AD2-11D7-4DF9-AFF5-2350AB1D1FBB}"/>
    <dgm:cxn modelId="{4A65B0FC-6589-45B7-A58F-3C326CEB1567}" type="presOf" srcId="{0C0EC2C8-26A1-4439-BA02-A4CB576CBE08}" destId="{F2D3C8D6-4ABF-4C4E-9E41-16733B6727AC}" srcOrd="0" destOrd="0" presId="urn:microsoft.com/office/officeart/2005/8/layout/lProcess3"/>
    <dgm:cxn modelId="{CBDDB088-B6A2-4F42-BFAB-61BD57053A6D}" type="presParOf" srcId="{E7F74EB3-04BB-45A4-B8D2-928DFA9CB882}" destId="{99F38A4B-4239-4D8D-944C-893E2E1DE2E7}" srcOrd="0" destOrd="0" presId="urn:microsoft.com/office/officeart/2005/8/layout/lProcess3"/>
    <dgm:cxn modelId="{11460D53-F640-49B9-834E-34316FAE1692}" type="presParOf" srcId="{99F38A4B-4239-4D8D-944C-893E2E1DE2E7}" destId="{93070F8B-D817-4F3F-B9E6-7716B780E4C6}" srcOrd="0" destOrd="0" presId="urn:microsoft.com/office/officeart/2005/8/layout/lProcess3"/>
    <dgm:cxn modelId="{51F95393-FBDB-492F-AC15-EBABC47BFDB1}" type="presParOf" srcId="{99F38A4B-4239-4D8D-944C-893E2E1DE2E7}" destId="{F952C89A-2DAB-40A5-9723-4C58E366A60F}" srcOrd="1" destOrd="0" presId="urn:microsoft.com/office/officeart/2005/8/layout/lProcess3"/>
    <dgm:cxn modelId="{7A2352B5-071D-49CA-9057-F8B900D3B967}" type="presParOf" srcId="{99F38A4B-4239-4D8D-944C-893E2E1DE2E7}" destId="{F2D3C8D6-4ABF-4C4E-9E41-16733B6727AC}" srcOrd="2" destOrd="0" presId="urn:microsoft.com/office/officeart/2005/8/layout/lProcess3"/>
    <dgm:cxn modelId="{E9121381-7FB9-4AA0-9CEE-853E75902169}" type="presParOf" srcId="{99F38A4B-4239-4D8D-944C-893E2E1DE2E7}" destId="{137FF53B-6A4D-480F-8C1E-C08093F904FF}" srcOrd="3" destOrd="0" presId="urn:microsoft.com/office/officeart/2005/8/layout/lProcess3"/>
    <dgm:cxn modelId="{92032EB7-F77B-4343-92EB-FBCF20206480}" type="presParOf" srcId="{99F38A4B-4239-4D8D-944C-893E2E1DE2E7}" destId="{C1DEF87F-D13B-497B-8B2D-9E03B8C21EFC}" srcOrd="4" destOrd="0" presId="urn:microsoft.com/office/officeart/2005/8/layout/lProcess3"/>
    <dgm:cxn modelId="{EDC1D458-C6CD-455A-8422-2F13F0D6375D}" type="presParOf" srcId="{E7F74EB3-04BB-45A4-B8D2-928DFA9CB882}" destId="{A08ED6EB-FE46-4725-A3EB-DB856A5D499B}" srcOrd="1" destOrd="0" presId="urn:microsoft.com/office/officeart/2005/8/layout/lProcess3"/>
    <dgm:cxn modelId="{4CC26578-84D5-48FF-B72A-9F68DCE56D48}" type="presParOf" srcId="{E7F74EB3-04BB-45A4-B8D2-928DFA9CB882}" destId="{1357A721-66E7-4D11-AC85-4E0ABDD7DAB2}" srcOrd="2" destOrd="0" presId="urn:microsoft.com/office/officeart/2005/8/layout/lProcess3"/>
    <dgm:cxn modelId="{39E91816-32D6-46BB-931E-1D64F45CF4AD}" type="presParOf" srcId="{1357A721-66E7-4D11-AC85-4E0ABDD7DAB2}" destId="{9CE8DA06-BAA2-48D6-8976-B7D5ADDC21A0}" srcOrd="0" destOrd="0" presId="urn:microsoft.com/office/officeart/2005/8/layout/lProcess3"/>
    <dgm:cxn modelId="{90794CD6-615E-45EB-A03E-EE696B15E063}" type="presParOf" srcId="{1357A721-66E7-4D11-AC85-4E0ABDD7DAB2}" destId="{654E9E2D-E83D-43C1-981B-ABA820BCF0B6}" srcOrd="1" destOrd="0" presId="urn:microsoft.com/office/officeart/2005/8/layout/lProcess3"/>
    <dgm:cxn modelId="{2D801C60-AA53-4DDA-9A7E-B40E17734DC3}" type="presParOf" srcId="{1357A721-66E7-4D11-AC85-4E0ABDD7DAB2}" destId="{D98BBF84-C456-4F14-B2B9-48E24C4DD36E}" srcOrd="2" destOrd="0" presId="urn:microsoft.com/office/officeart/2005/8/layout/lProcess3"/>
    <dgm:cxn modelId="{138549BD-CBE9-4D0F-9D75-B38FC0F1C8D0}" type="presParOf" srcId="{1357A721-66E7-4D11-AC85-4E0ABDD7DAB2}" destId="{7C879D2F-6364-4187-A1F3-75D24AD7917D}" srcOrd="3" destOrd="0" presId="urn:microsoft.com/office/officeart/2005/8/layout/lProcess3"/>
    <dgm:cxn modelId="{83A4A865-402A-4897-9708-26DE697DEFCF}" type="presParOf" srcId="{1357A721-66E7-4D11-AC85-4E0ABDD7DAB2}" destId="{85BDFA06-AC1E-43A9-BB8C-798A6517E49E}" srcOrd="4" destOrd="0" presId="urn:microsoft.com/office/officeart/2005/8/layout/lProcess3"/>
    <dgm:cxn modelId="{A01F072F-65F1-4F36-A268-44484079DB54}" type="presParOf" srcId="{E7F74EB3-04BB-45A4-B8D2-928DFA9CB882}" destId="{AC3393E5-15BC-4FA2-B4DA-7AAE31940A8B}" srcOrd="3" destOrd="0" presId="urn:microsoft.com/office/officeart/2005/8/layout/lProcess3"/>
    <dgm:cxn modelId="{3928D428-2DFB-4B49-80BA-AB04E2DFC40F}" type="presParOf" srcId="{E7F74EB3-04BB-45A4-B8D2-928DFA9CB882}" destId="{E109133C-0901-428C-865F-8BF18793C34F}" srcOrd="4" destOrd="0" presId="urn:microsoft.com/office/officeart/2005/8/layout/lProcess3"/>
    <dgm:cxn modelId="{1A8B640D-38AB-4759-975A-A37B754B8176}" type="presParOf" srcId="{E109133C-0901-428C-865F-8BF18793C34F}" destId="{05A21165-9B79-49B7-ACDF-7D628C895094}" srcOrd="0" destOrd="0" presId="urn:microsoft.com/office/officeart/2005/8/layout/lProcess3"/>
    <dgm:cxn modelId="{F61030E7-BA9D-42B8-A63E-B5ED35E86C7D}" type="presParOf" srcId="{E109133C-0901-428C-865F-8BF18793C34F}" destId="{C54F79F8-2CAC-43E0-95BE-5F4DD73DC0F7}" srcOrd="1" destOrd="0" presId="urn:microsoft.com/office/officeart/2005/8/layout/lProcess3"/>
    <dgm:cxn modelId="{47CB0164-529B-4D17-9F7E-5A4FF938BF55}" type="presParOf" srcId="{E109133C-0901-428C-865F-8BF18793C34F}" destId="{43F4BC4E-3594-426B-815E-AC283EACEDC6}" srcOrd="2" destOrd="0" presId="urn:microsoft.com/office/officeart/2005/8/layout/lProcess3"/>
    <dgm:cxn modelId="{C7E8B86F-6FD3-4C8F-9CD2-936B5BA8CD30}" type="presParOf" srcId="{E109133C-0901-428C-865F-8BF18793C34F}" destId="{E70C023D-E87D-4169-B2E5-538221B7BDE5}" srcOrd="3" destOrd="0" presId="urn:microsoft.com/office/officeart/2005/8/layout/lProcess3"/>
    <dgm:cxn modelId="{BBCA6465-BDFA-4455-8744-A66910CFDBD5}" type="presParOf" srcId="{E109133C-0901-428C-865F-8BF18793C34F}" destId="{3449A24B-0665-47D5-9965-C819F45EFB2E}"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7748DB-9104-4FD3-B732-76E68FE09C5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A1E5638C-5755-4329-BCB8-1D7A028AE6D7}">
      <dgm:prSet phldrT="[Text]"/>
      <dgm:spPr/>
      <dgm:t>
        <a:bodyPr/>
        <a:lstStyle/>
        <a:p>
          <a:r>
            <a:rPr lang="en-US" dirty="0" smtClean="0"/>
            <a:t>CORPORATE</a:t>
          </a:r>
        </a:p>
        <a:p>
          <a:r>
            <a:rPr lang="en-US" dirty="0" smtClean="0"/>
            <a:t>(FCL)</a:t>
          </a:r>
          <a:endParaRPr lang="en-US" dirty="0"/>
        </a:p>
      </dgm:t>
    </dgm:pt>
    <dgm:pt modelId="{5A96CDA5-DBAF-43D9-982C-B4D844AF70FF}" type="parTrans" cxnId="{6774F40E-F870-4F21-9F02-914E717009B8}">
      <dgm:prSet/>
      <dgm:spPr/>
      <dgm:t>
        <a:bodyPr/>
        <a:lstStyle/>
        <a:p>
          <a:endParaRPr lang="en-US"/>
        </a:p>
      </dgm:t>
    </dgm:pt>
    <dgm:pt modelId="{C94712DC-75C8-4BA0-965F-FABEE42B72AD}" type="sibTrans" cxnId="{6774F40E-F870-4F21-9F02-914E717009B8}">
      <dgm:prSet/>
      <dgm:spPr/>
      <dgm:t>
        <a:bodyPr/>
        <a:lstStyle/>
        <a:p>
          <a:endParaRPr lang="en-US"/>
        </a:p>
      </dgm:t>
    </dgm:pt>
    <dgm:pt modelId="{0376373C-964E-41EE-8307-4B90D6258E78}">
      <dgm:prSet phldrT="[Text]"/>
      <dgm:spPr/>
      <dgm:t>
        <a:bodyPr/>
        <a:lstStyle/>
        <a:p>
          <a:r>
            <a:rPr lang="en-US" dirty="0" smtClean="0"/>
            <a:t>VERIFICATION OF LEGAL STATUS</a:t>
          </a:r>
          <a:endParaRPr lang="en-US" dirty="0"/>
        </a:p>
      </dgm:t>
    </dgm:pt>
    <dgm:pt modelId="{A4D85B11-2114-4BF7-BA13-D3F6ED53573E}" type="parTrans" cxnId="{6C25AEDE-2D9B-4B15-9CB8-1F3CA7DD28C8}">
      <dgm:prSet/>
      <dgm:spPr/>
      <dgm:t>
        <a:bodyPr/>
        <a:lstStyle/>
        <a:p>
          <a:endParaRPr lang="en-US"/>
        </a:p>
      </dgm:t>
    </dgm:pt>
    <dgm:pt modelId="{C8F067CF-287D-41B5-ABCD-2052AC05C29D}" type="sibTrans" cxnId="{6C25AEDE-2D9B-4B15-9CB8-1F3CA7DD28C8}">
      <dgm:prSet/>
      <dgm:spPr/>
      <dgm:t>
        <a:bodyPr/>
        <a:lstStyle/>
        <a:p>
          <a:endParaRPr lang="en-US"/>
        </a:p>
      </dgm:t>
    </dgm:pt>
    <dgm:pt modelId="{3A2149B7-2F40-4675-8B5F-BC3484E2BA41}">
      <dgm:prSet phldrT="[Text]"/>
      <dgm:spPr/>
      <dgm:t>
        <a:bodyPr/>
        <a:lstStyle/>
        <a:p>
          <a:r>
            <a:rPr lang="en-US" dirty="0" smtClean="0"/>
            <a:t>VERIFICATION OF SUPPLIED DOCUMENTATION</a:t>
          </a:r>
          <a:endParaRPr lang="en-US" dirty="0"/>
        </a:p>
      </dgm:t>
    </dgm:pt>
    <dgm:pt modelId="{2410FE40-E362-41CF-8854-637BE0721895}" type="parTrans" cxnId="{DFB82D40-4EFC-4629-AD01-D982200533B6}">
      <dgm:prSet/>
      <dgm:spPr/>
      <dgm:t>
        <a:bodyPr/>
        <a:lstStyle/>
        <a:p>
          <a:endParaRPr lang="en-US"/>
        </a:p>
      </dgm:t>
    </dgm:pt>
    <dgm:pt modelId="{A718219E-4798-407C-B23E-BD3136A5A92D}" type="sibTrans" cxnId="{DFB82D40-4EFC-4629-AD01-D982200533B6}">
      <dgm:prSet/>
      <dgm:spPr/>
      <dgm:t>
        <a:bodyPr/>
        <a:lstStyle/>
        <a:p>
          <a:endParaRPr lang="en-US"/>
        </a:p>
      </dgm:t>
    </dgm:pt>
    <dgm:pt modelId="{75A293B3-EC87-4064-867C-64F989609919}">
      <dgm:prSet phldrT="[Text]"/>
      <dgm:spPr/>
      <dgm:t>
        <a:bodyPr/>
        <a:lstStyle/>
        <a:p>
          <a:r>
            <a:rPr lang="en-US" dirty="0" smtClean="0"/>
            <a:t>PERSONNEL</a:t>
          </a:r>
        </a:p>
        <a:p>
          <a:r>
            <a:rPr lang="en-US" dirty="0" smtClean="0"/>
            <a:t>(PCL)</a:t>
          </a:r>
          <a:endParaRPr lang="en-US" dirty="0"/>
        </a:p>
      </dgm:t>
    </dgm:pt>
    <dgm:pt modelId="{BB98352B-2483-42AC-B3B4-41DB018DA70B}" type="parTrans" cxnId="{AE66D08B-C7D2-4E66-87D1-AF7A1FB15C4C}">
      <dgm:prSet/>
      <dgm:spPr/>
      <dgm:t>
        <a:bodyPr/>
        <a:lstStyle/>
        <a:p>
          <a:endParaRPr lang="en-US"/>
        </a:p>
      </dgm:t>
    </dgm:pt>
    <dgm:pt modelId="{5A7B9160-073E-4D14-A891-B83C6A98AAF8}" type="sibTrans" cxnId="{AE66D08B-C7D2-4E66-87D1-AF7A1FB15C4C}">
      <dgm:prSet/>
      <dgm:spPr/>
      <dgm:t>
        <a:bodyPr/>
        <a:lstStyle/>
        <a:p>
          <a:endParaRPr lang="en-US"/>
        </a:p>
      </dgm:t>
    </dgm:pt>
    <dgm:pt modelId="{D386452C-9BD4-443D-B987-FA960AFD3AB4}">
      <dgm:prSet phldrT="[Text]"/>
      <dgm:spPr/>
      <dgm:t>
        <a:bodyPr/>
        <a:lstStyle/>
        <a:p>
          <a:r>
            <a:rPr lang="en-US" dirty="0" smtClean="0"/>
            <a:t>KEY MANAGEMENT PERSONNEL PROCESSED FOR CLEARANCES</a:t>
          </a:r>
          <a:endParaRPr lang="en-US" dirty="0"/>
        </a:p>
      </dgm:t>
    </dgm:pt>
    <dgm:pt modelId="{EB29F706-C445-466D-9F2D-9F80CE6A77BB}" type="parTrans" cxnId="{6397BF21-061E-4490-8B3F-99A94BAF763C}">
      <dgm:prSet/>
      <dgm:spPr/>
      <dgm:t>
        <a:bodyPr/>
        <a:lstStyle/>
        <a:p>
          <a:endParaRPr lang="en-US"/>
        </a:p>
      </dgm:t>
    </dgm:pt>
    <dgm:pt modelId="{65D5E50B-2368-4C35-B1AF-DFA1E24A3FA8}" type="sibTrans" cxnId="{6397BF21-061E-4490-8B3F-99A94BAF763C}">
      <dgm:prSet/>
      <dgm:spPr/>
      <dgm:t>
        <a:bodyPr/>
        <a:lstStyle/>
        <a:p>
          <a:endParaRPr lang="en-US"/>
        </a:p>
      </dgm:t>
    </dgm:pt>
    <dgm:pt modelId="{E82BE2F9-EE98-4DBD-807B-48CA125214DE}">
      <dgm:prSet phldrT="[Text]"/>
      <dgm:spPr/>
      <dgm:t>
        <a:bodyPr/>
        <a:lstStyle/>
        <a:p>
          <a:r>
            <a:rPr lang="en-US" dirty="0" smtClean="0"/>
            <a:t>FSO, PRESIDENT, BOARD / COUNCIL MEMBERS</a:t>
          </a:r>
          <a:endParaRPr lang="en-US" dirty="0"/>
        </a:p>
      </dgm:t>
    </dgm:pt>
    <dgm:pt modelId="{1B98404D-7100-4C3C-8713-5EFFE365962C}" type="parTrans" cxnId="{5136267B-5213-435C-B142-E49E6D1B4E28}">
      <dgm:prSet/>
      <dgm:spPr/>
      <dgm:t>
        <a:bodyPr/>
        <a:lstStyle/>
        <a:p>
          <a:endParaRPr lang="en-US"/>
        </a:p>
      </dgm:t>
    </dgm:pt>
    <dgm:pt modelId="{6D713FE9-7A49-41F2-80DF-D45A25BE74E8}" type="sibTrans" cxnId="{5136267B-5213-435C-B142-E49E6D1B4E28}">
      <dgm:prSet/>
      <dgm:spPr/>
      <dgm:t>
        <a:bodyPr/>
        <a:lstStyle/>
        <a:p>
          <a:endParaRPr lang="en-US"/>
        </a:p>
      </dgm:t>
    </dgm:pt>
    <dgm:pt modelId="{31D04E1C-69BF-4068-A246-5ACA46A4EEFD}">
      <dgm:prSet phldrT="[Text]"/>
      <dgm:spPr/>
      <dgm:t>
        <a:bodyPr/>
        <a:lstStyle/>
        <a:p>
          <a:r>
            <a:rPr lang="en-US" dirty="0" smtClean="0"/>
            <a:t>DSS WILL DETERMINE WHO MUST BE CLEARED</a:t>
          </a:r>
          <a:endParaRPr lang="en-US" dirty="0"/>
        </a:p>
      </dgm:t>
    </dgm:pt>
    <dgm:pt modelId="{CC0EC9B9-3EFE-41CB-A587-A6E96CD7BBA8}" type="parTrans" cxnId="{86912903-B8DD-4303-BF51-017FAA3CFDEF}">
      <dgm:prSet/>
      <dgm:spPr/>
      <dgm:t>
        <a:bodyPr/>
        <a:lstStyle/>
        <a:p>
          <a:endParaRPr lang="en-US"/>
        </a:p>
      </dgm:t>
    </dgm:pt>
    <dgm:pt modelId="{D4AD270E-09D1-4F44-86B3-CC615D1D6D2A}" type="sibTrans" cxnId="{86912903-B8DD-4303-BF51-017FAA3CFDEF}">
      <dgm:prSet/>
      <dgm:spPr/>
      <dgm:t>
        <a:bodyPr/>
        <a:lstStyle/>
        <a:p>
          <a:endParaRPr lang="en-US"/>
        </a:p>
      </dgm:t>
    </dgm:pt>
    <dgm:pt modelId="{49297155-6FEB-45A5-9BCA-B51EB6E59370}">
      <dgm:prSet phldrT="[Text]"/>
      <dgm:spPr/>
      <dgm:t>
        <a:bodyPr/>
        <a:lstStyle/>
        <a:p>
          <a:r>
            <a:rPr lang="en-US" dirty="0" smtClean="0"/>
            <a:t>FOCI EVALUATION</a:t>
          </a:r>
          <a:endParaRPr lang="en-US" dirty="0"/>
        </a:p>
      </dgm:t>
    </dgm:pt>
    <dgm:pt modelId="{ACE1A677-0998-4217-B99B-18DB236EFC68}" type="parTrans" cxnId="{9C7F5FB4-9F71-47FB-BED5-C0198CC557A3}">
      <dgm:prSet/>
      <dgm:spPr/>
      <dgm:t>
        <a:bodyPr/>
        <a:lstStyle/>
        <a:p>
          <a:endParaRPr lang="en-US"/>
        </a:p>
      </dgm:t>
    </dgm:pt>
    <dgm:pt modelId="{BEC561FA-D0EF-4350-8BE2-6E95D73AFA5B}" type="sibTrans" cxnId="{9C7F5FB4-9F71-47FB-BED5-C0198CC557A3}">
      <dgm:prSet/>
      <dgm:spPr/>
      <dgm:t>
        <a:bodyPr/>
        <a:lstStyle/>
        <a:p>
          <a:endParaRPr lang="en-US"/>
        </a:p>
      </dgm:t>
    </dgm:pt>
    <dgm:pt modelId="{5FC7FFB9-8956-4D03-A3A8-6E06FCADEE62}" type="pres">
      <dgm:prSet presAssocID="{8B7748DB-9104-4FD3-B732-76E68FE09C58}" presName="Name0" presStyleCnt="0">
        <dgm:presLayoutVars>
          <dgm:dir/>
          <dgm:animLvl val="lvl"/>
          <dgm:resizeHandles/>
        </dgm:presLayoutVars>
      </dgm:prSet>
      <dgm:spPr/>
      <dgm:t>
        <a:bodyPr/>
        <a:lstStyle/>
        <a:p>
          <a:endParaRPr lang="en-US"/>
        </a:p>
      </dgm:t>
    </dgm:pt>
    <dgm:pt modelId="{5D4C553D-7D65-47B5-9F02-D49F6181D60D}" type="pres">
      <dgm:prSet presAssocID="{A1E5638C-5755-4329-BCB8-1D7A028AE6D7}" presName="linNode" presStyleCnt="0"/>
      <dgm:spPr/>
    </dgm:pt>
    <dgm:pt modelId="{EF543AEB-2E28-4DAC-AEF6-9F1349E3CAD5}" type="pres">
      <dgm:prSet presAssocID="{A1E5638C-5755-4329-BCB8-1D7A028AE6D7}" presName="parentShp" presStyleLbl="node1" presStyleIdx="0" presStyleCnt="2">
        <dgm:presLayoutVars>
          <dgm:bulletEnabled val="1"/>
        </dgm:presLayoutVars>
      </dgm:prSet>
      <dgm:spPr/>
      <dgm:t>
        <a:bodyPr/>
        <a:lstStyle/>
        <a:p>
          <a:endParaRPr lang="en-US"/>
        </a:p>
      </dgm:t>
    </dgm:pt>
    <dgm:pt modelId="{E9E6FE41-57F3-4238-994A-567954DE5BD2}" type="pres">
      <dgm:prSet presAssocID="{A1E5638C-5755-4329-BCB8-1D7A028AE6D7}" presName="childShp" presStyleLbl="bgAccFollowNode1" presStyleIdx="0" presStyleCnt="2">
        <dgm:presLayoutVars>
          <dgm:bulletEnabled val="1"/>
        </dgm:presLayoutVars>
      </dgm:prSet>
      <dgm:spPr/>
      <dgm:t>
        <a:bodyPr/>
        <a:lstStyle/>
        <a:p>
          <a:endParaRPr lang="en-US"/>
        </a:p>
      </dgm:t>
    </dgm:pt>
    <dgm:pt modelId="{4EBC5650-2A07-4570-95CB-017FCCA91508}" type="pres">
      <dgm:prSet presAssocID="{C94712DC-75C8-4BA0-965F-FABEE42B72AD}" presName="spacing" presStyleCnt="0"/>
      <dgm:spPr/>
    </dgm:pt>
    <dgm:pt modelId="{95BA77F6-6585-46B6-9CB0-26CFC4D20851}" type="pres">
      <dgm:prSet presAssocID="{75A293B3-EC87-4064-867C-64F989609919}" presName="linNode" presStyleCnt="0"/>
      <dgm:spPr/>
    </dgm:pt>
    <dgm:pt modelId="{1DFBA82C-0963-4573-A312-6B4AB00E669F}" type="pres">
      <dgm:prSet presAssocID="{75A293B3-EC87-4064-867C-64F989609919}" presName="parentShp" presStyleLbl="node1" presStyleIdx="1" presStyleCnt="2">
        <dgm:presLayoutVars>
          <dgm:bulletEnabled val="1"/>
        </dgm:presLayoutVars>
      </dgm:prSet>
      <dgm:spPr/>
      <dgm:t>
        <a:bodyPr/>
        <a:lstStyle/>
        <a:p>
          <a:endParaRPr lang="en-US"/>
        </a:p>
      </dgm:t>
    </dgm:pt>
    <dgm:pt modelId="{A0ABA023-48EF-4AEE-81A8-F68049E923DF}" type="pres">
      <dgm:prSet presAssocID="{75A293B3-EC87-4064-867C-64F989609919}" presName="childShp" presStyleLbl="bgAccFollowNode1" presStyleIdx="1" presStyleCnt="2">
        <dgm:presLayoutVars>
          <dgm:bulletEnabled val="1"/>
        </dgm:presLayoutVars>
      </dgm:prSet>
      <dgm:spPr/>
      <dgm:t>
        <a:bodyPr/>
        <a:lstStyle/>
        <a:p>
          <a:endParaRPr lang="en-US"/>
        </a:p>
      </dgm:t>
    </dgm:pt>
  </dgm:ptLst>
  <dgm:cxnLst>
    <dgm:cxn modelId="{DFB82D40-4EFC-4629-AD01-D982200533B6}" srcId="{A1E5638C-5755-4329-BCB8-1D7A028AE6D7}" destId="{3A2149B7-2F40-4675-8B5F-BC3484E2BA41}" srcOrd="1" destOrd="0" parTransId="{2410FE40-E362-41CF-8854-637BE0721895}" sibTransId="{A718219E-4798-407C-B23E-BD3136A5A92D}"/>
    <dgm:cxn modelId="{5136267B-5213-435C-B142-E49E6D1B4E28}" srcId="{75A293B3-EC87-4064-867C-64F989609919}" destId="{E82BE2F9-EE98-4DBD-807B-48CA125214DE}" srcOrd="1" destOrd="0" parTransId="{1B98404D-7100-4C3C-8713-5EFFE365962C}" sibTransId="{6D713FE9-7A49-41F2-80DF-D45A25BE74E8}"/>
    <dgm:cxn modelId="{6CEE89C4-ECC4-4FA1-A06E-F1C7A776291C}" type="presOf" srcId="{0376373C-964E-41EE-8307-4B90D6258E78}" destId="{E9E6FE41-57F3-4238-994A-567954DE5BD2}" srcOrd="0" destOrd="0" presId="urn:microsoft.com/office/officeart/2005/8/layout/vList6"/>
    <dgm:cxn modelId="{14CC728D-5E83-475C-BBDC-FAE3DA97B68D}" type="presOf" srcId="{E82BE2F9-EE98-4DBD-807B-48CA125214DE}" destId="{A0ABA023-48EF-4AEE-81A8-F68049E923DF}" srcOrd="0" destOrd="1" presId="urn:microsoft.com/office/officeart/2005/8/layout/vList6"/>
    <dgm:cxn modelId="{78C6155C-B7F1-4F55-A5D3-F282A500BDA4}" type="presOf" srcId="{3A2149B7-2F40-4675-8B5F-BC3484E2BA41}" destId="{E9E6FE41-57F3-4238-994A-567954DE5BD2}" srcOrd="0" destOrd="1" presId="urn:microsoft.com/office/officeart/2005/8/layout/vList6"/>
    <dgm:cxn modelId="{A7E8B9EC-6007-4B63-AC19-AD20DE01C5F1}" type="presOf" srcId="{A1E5638C-5755-4329-BCB8-1D7A028AE6D7}" destId="{EF543AEB-2E28-4DAC-AEF6-9F1349E3CAD5}" srcOrd="0" destOrd="0" presId="urn:microsoft.com/office/officeart/2005/8/layout/vList6"/>
    <dgm:cxn modelId="{6C25AEDE-2D9B-4B15-9CB8-1F3CA7DD28C8}" srcId="{A1E5638C-5755-4329-BCB8-1D7A028AE6D7}" destId="{0376373C-964E-41EE-8307-4B90D6258E78}" srcOrd="0" destOrd="0" parTransId="{A4D85B11-2114-4BF7-BA13-D3F6ED53573E}" sibTransId="{C8F067CF-287D-41B5-ABCD-2052AC05C29D}"/>
    <dgm:cxn modelId="{6397BF21-061E-4490-8B3F-99A94BAF763C}" srcId="{75A293B3-EC87-4064-867C-64F989609919}" destId="{D386452C-9BD4-443D-B987-FA960AFD3AB4}" srcOrd="0" destOrd="0" parTransId="{EB29F706-C445-466D-9F2D-9F80CE6A77BB}" sibTransId="{65D5E50B-2368-4C35-B1AF-DFA1E24A3FA8}"/>
    <dgm:cxn modelId="{6431108F-6893-4202-83B1-EDFBD34BDDB1}" type="presOf" srcId="{31D04E1C-69BF-4068-A246-5ACA46A4EEFD}" destId="{A0ABA023-48EF-4AEE-81A8-F68049E923DF}" srcOrd="0" destOrd="2" presId="urn:microsoft.com/office/officeart/2005/8/layout/vList6"/>
    <dgm:cxn modelId="{9C7F5FB4-9F71-47FB-BED5-C0198CC557A3}" srcId="{A1E5638C-5755-4329-BCB8-1D7A028AE6D7}" destId="{49297155-6FEB-45A5-9BCA-B51EB6E59370}" srcOrd="2" destOrd="0" parTransId="{ACE1A677-0998-4217-B99B-18DB236EFC68}" sibTransId="{BEC561FA-D0EF-4350-8BE2-6E95D73AFA5B}"/>
    <dgm:cxn modelId="{6774F40E-F870-4F21-9F02-914E717009B8}" srcId="{8B7748DB-9104-4FD3-B732-76E68FE09C58}" destId="{A1E5638C-5755-4329-BCB8-1D7A028AE6D7}" srcOrd="0" destOrd="0" parTransId="{5A96CDA5-DBAF-43D9-982C-B4D844AF70FF}" sibTransId="{C94712DC-75C8-4BA0-965F-FABEE42B72AD}"/>
    <dgm:cxn modelId="{C4E1E77E-0DA1-41E3-8620-E317683C57F4}" type="presOf" srcId="{8B7748DB-9104-4FD3-B732-76E68FE09C58}" destId="{5FC7FFB9-8956-4D03-A3A8-6E06FCADEE62}" srcOrd="0" destOrd="0" presId="urn:microsoft.com/office/officeart/2005/8/layout/vList6"/>
    <dgm:cxn modelId="{AE66D08B-C7D2-4E66-87D1-AF7A1FB15C4C}" srcId="{8B7748DB-9104-4FD3-B732-76E68FE09C58}" destId="{75A293B3-EC87-4064-867C-64F989609919}" srcOrd="1" destOrd="0" parTransId="{BB98352B-2483-42AC-B3B4-41DB018DA70B}" sibTransId="{5A7B9160-073E-4D14-A891-B83C6A98AAF8}"/>
    <dgm:cxn modelId="{86912903-B8DD-4303-BF51-017FAA3CFDEF}" srcId="{75A293B3-EC87-4064-867C-64F989609919}" destId="{31D04E1C-69BF-4068-A246-5ACA46A4EEFD}" srcOrd="2" destOrd="0" parTransId="{CC0EC9B9-3EFE-41CB-A587-A6E96CD7BBA8}" sibTransId="{D4AD270E-09D1-4F44-86B3-CC615D1D6D2A}"/>
    <dgm:cxn modelId="{D2D8BA9A-1BD6-42C9-AF78-D0F2EC97D448}" type="presOf" srcId="{D386452C-9BD4-443D-B987-FA960AFD3AB4}" destId="{A0ABA023-48EF-4AEE-81A8-F68049E923DF}" srcOrd="0" destOrd="0" presId="urn:microsoft.com/office/officeart/2005/8/layout/vList6"/>
    <dgm:cxn modelId="{B2A792E6-4987-4CD6-BFB2-C51BA6404FE7}" type="presOf" srcId="{75A293B3-EC87-4064-867C-64F989609919}" destId="{1DFBA82C-0963-4573-A312-6B4AB00E669F}" srcOrd="0" destOrd="0" presId="urn:microsoft.com/office/officeart/2005/8/layout/vList6"/>
    <dgm:cxn modelId="{EB91F0E7-4FA1-46D8-8935-8C0E0A2A0717}" type="presOf" srcId="{49297155-6FEB-45A5-9BCA-B51EB6E59370}" destId="{E9E6FE41-57F3-4238-994A-567954DE5BD2}" srcOrd="0" destOrd="2" presId="urn:microsoft.com/office/officeart/2005/8/layout/vList6"/>
    <dgm:cxn modelId="{98F486A2-E545-4006-9D78-34B302F92F1B}" type="presParOf" srcId="{5FC7FFB9-8956-4D03-A3A8-6E06FCADEE62}" destId="{5D4C553D-7D65-47B5-9F02-D49F6181D60D}" srcOrd="0" destOrd="0" presId="urn:microsoft.com/office/officeart/2005/8/layout/vList6"/>
    <dgm:cxn modelId="{B0D77592-C1AF-4770-BF04-90A7D6B4AA18}" type="presParOf" srcId="{5D4C553D-7D65-47B5-9F02-D49F6181D60D}" destId="{EF543AEB-2E28-4DAC-AEF6-9F1349E3CAD5}" srcOrd="0" destOrd="0" presId="urn:microsoft.com/office/officeart/2005/8/layout/vList6"/>
    <dgm:cxn modelId="{0CCA9CD1-7792-4060-8C5B-6103EE350A9C}" type="presParOf" srcId="{5D4C553D-7D65-47B5-9F02-D49F6181D60D}" destId="{E9E6FE41-57F3-4238-994A-567954DE5BD2}" srcOrd="1" destOrd="0" presId="urn:microsoft.com/office/officeart/2005/8/layout/vList6"/>
    <dgm:cxn modelId="{72DF13D2-A306-4709-AF70-81E59D134E1F}" type="presParOf" srcId="{5FC7FFB9-8956-4D03-A3A8-6E06FCADEE62}" destId="{4EBC5650-2A07-4570-95CB-017FCCA91508}" srcOrd="1" destOrd="0" presId="urn:microsoft.com/office/officeart/2005/8/layout/vList6"/>
    <dgm:cxn modelId="{CB55870F-D0A9-46A3-82CB-2BEE0CF09ABE}" type="presParOf" srcId="{5FC7FFB9-8956-4D03-A3A8-6E06FCADEE62}" destId="{95BA77F6-6585-46B6-9CB0-26CFC4D20851}" srcOrd="2" destOrd="0" presId="urn:microsoft.com/office/officeart/2005/8/layout/vList6"/>
    <dgm:cxn modelId="{C72F20DC-C765-49AA-9F82-98AEC9706265}" type="presParOf" srcId="{95BA77F6-6585-46B6-9CB0-26CFC4D20851}" destId="{1DFBA82C-0963-4573-A312-6B4AB00E669F}" srcOrd="0" destOrd="0" presId="urn:microsoft.com/office/officeart/2005/8/layout/vList6"/>
    <dgm:cxn modelId="{2608F1D4-9964-46BD-B039-F50E34E742DA}" type="presParOf" srcId="{95BA77F6-6585-46B6-9CB0-26CFC4D20851}" destId="{A0ABA023-48EF-4AEE-81A8-F68049E923D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2EC0C4-538E-4B43-8467-433E990AB780}">
      <dsp:nvSpPr>
        <dsp:cNvPr id="0" name=""/>
        <dsp:cNvSpPr/>
      </dsp:nvSpPr>
      <dsp:spPr>
        <a:xfrm rot="5400000">
          <a:off x="876161" y="771794"/>
          <a:ext cx="682585" cy="777099"/>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0FFBA9-2EF3-49E3-B7F1-E7482D0E042C}">
      <dsp:nvSpPr>
        <dsp:cNvPr id="0" name=""/>
        <dsp:cNvSpPr/>
      </dsp:nvSpPr>
      <dsp:spPr>
        <a:xfrm>
          <a:off x="695317" y="15134"/>
          <a:ext cx="1149071" cy="804313"/>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Sponsor</a:t>
          </a:r>
          <a:endParaRPr lang="en-US" sz="1500" kern="1200" dirty="0"/>
        </a:p>
      </dsp:txBody>
      <dsp:txXfrm>
        <a:off x="734587" y="54404"/>
        <a:ext cx="1070531" cy="725773"/>
      </dsp:txXfrm>
    </dsp:sp>
    <dsp:sp modelId="{242D8BE3-6842-4827-965A-919006B01A95}">
      <dsp:nvSpPr>
        <dsp:cNvPr id="0" name=""/>
        <dsp:cNvSpPr/>
      </dsp:nvSpPr>
      <dsp:spPr>
        <a:xfrm>
          <a:off x="1871575" y="116066"/>
          <a:ext cx="2051739" cy="650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solidFill>
                <a:schemeClr val="bg1"/>
              </a:solidFill>
            </a:rPr>
            <a:t>Establishes Contractual requirement</a:t>
          </a:r>
          <a:endParaRPr lang="en-US" sz="1200" kern="1200" dirty="0">
            <a:solidFill>
              <a:schemeClr val="bg1"/>
            </a:solidFill>
          </a:endParaRPr>
        </a:p>
      </dsp:txBody>
      <dsp:txXfrm>
        <a:off x="1871575" y="116066"/>
        <a:ext cx="2051739" cy="650081"/>
      </dsp:txXfrm>
    </dsp:sp>
    <dsp:sp modelId="{A886DFCE-6D86-4046-B8EC-2D48107CD3B1}">
      <dsp:nvSpPr>
        <dsp:cNvPr id="0" name=""/>
        <dsp:cNvSpPr/>
      </dsp:nvSpPr>
      <dsp:spPr>
        <a:xfrm rot="5400000">
          <a:off x="2120707" y="1675302"/>
          <a:ext cx="682585" cy="777099"/>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1FECA5-3E34-4591-90F6-7B9E32AC439A}">
      <dsp:nvSpPr>
        <dsp:cNvPr id="0" name=""/>
        <dsp:cNvSpPr/>
      </dsp:nvSpPr>
      <dsp:spPr>
        <a:xfrm>
          <a:off x="1939863" y="918643"/>
          <a:ext cx="1149071" cy="804313"/>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GCA Approval</a:t>
          </a:r>
          <a:endParaRPr lang="en-US" sz="1500" kern="1200" dirty="0"/>
        </a:p>
      </dsp:txBody>
      <dsp:txXfrm>
        <a:off x="1979133" y="957913"/>
        <a:ext cx="1070531" cy="725773"/>
      </dsp:txXfrm>
    </dsp:sp>
    <dsp:sp modelId="{26663AC5-C07A-4BF9-A30A-A8683D4D2887}">
      <dsp:nvSpPr>
        <dsp:cNvPr id="0" name=""/>
        <dsp:cNvSpPr/>
      </dsp:nvSpPr>
      <dsp:spPr>
        <a:xfrm>
          <a:off x="3128686" y="980329"/>
          <a:ext cx="1758006" cy="650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solidFill>
                <a:schemeClr val="bg1"/>
              </a:solidFill>
            </a:rPr>
            <a:t>Verifies the need</a:t>
          </a:r>
          <a:endParaRPr lang="en-US" sz="1200" kern="1200" dirty="0">
            <a:solidFill>
              <a:schemeClr val="bg1"/>
            </a:solidFill>
          </a:endParaRPr>
        </a:p>
      </dsp:txBody>
      <dsp:txXfrm>
        <a:off x="3128686" y="980329"/>
        <a:ext cx="1758006" cy="650081"/>
      </dsp:txXfrm>
    </dsp:sp>
    <dsp:sp modelId="{2B54E962-D5A5-4CF2-AE55-A9E40CF02D6C}">
      <dsp:nvSpPr>
        <dsp:cNvPr id="0" name=""/>
        <dsp:cNvSpPr/>
      </dsp:nvSpPr>
      <dsp:spPr>
        <a:xfrm>
          <a:off x="3184409" y="1822152"/>
          <a:ext cx="1149071" cy="804313"/>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DD 254 and Sub-Contract</a:t>
          </a:r>
          <a:endParaRPr lang="en-US" sz="1500" kern="1200" dirty="0"/>
        </a:p>
      </dsp:txBody>
      <dsp:txXfrm>
        <a:off x="3223679" y="1861422"/>
        <a:ext cx="1070531" cy="725773"/>
      </dsp:txXfrm>
    </dsp:sp>
    <dsp:sp modelId="{25C011EC-C12F-47F5-8BC0-701E5FB3D9E5}">
      <dsp:nvSpPr>
        <dsp:cNvPr id="0" name=""/>
        <dsp:cNvSpPr/>
      </dsp:nvSpPr>
      <dsp:spPr>
        <a:xfrm>
          <a:off x="4343401" y="1904998"/>
          <a:ext cx="1755875" cy="650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solidFill>
                <a:schemeClr val="bg1"/>
              </a:solidFill>
            </a:rPr>
            <a:t>Provides security specifications and requirements</a:t>
          </a:r>
          <a:endParaRPr lang="en-US" sz="1200" kern="1200" dirty="0">
            <a:solidFill>
              <a:schemeClr val="bg1"/>
            </a:solidFill>
          </a:endParaRPr>
        </a:p>
      </dsp:txBody>
      <dsp:txXfrm>
        <a:off x="4343401" y="1904998"/>
        <a:ext cx="1755875" cy="6500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070F8B-D817-4F3F-B9E6-7716B780E4C6}">
      <dsp:nvSpPr>
        <dsp:cNvPr id="0" name=""/>
        <dsp:cNvSpPr/>
      </dsp:nvSpPr>
      <dsp:spPr>
        <a:xfrm>
          <a:off x="1529" y="349746"/>
          <a:ext cx="1461190" cy="452791"/>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en-US" sz="1900" kern="1200" dirty="0" smtClean="0"/>
            <a:t>Day 1</a:t>
          </a:r>
          <a:endParaRPr lang="en-US" sz="1900" kern="1200" dirty="0"/>
        </a:p>
      </dsp:txBody>
      <dsp:txXfrm>
        <a:off x="227925" y="349746"/>
        <a:ext cx="1008399" cy="452791"/>
      </dsp:txXfrm>
    </dsp:sp>
    <dsp:sp modelId="{F2D3C8D6-4ABF-4C4E-9E41-16733B6727AC}">
      <dsp:nvSpPr>
        <dsp:cNvPr id="0" name=""/>
        <dsp:cNvSpPr/>
      </dsp:nvSpPr>
      <dsp:spPr>
        <a:xfrm>
          <a:off x="1179180" y="214083"/>
          <a:ext cx="1810293" cy="724117"/>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DISCO receives Sponsorship Packet</a:t>
          </a:r>
          <a:endParaRPr lang="en-US" sz="1000" kern="1200" dirty="0"/>
        </a:p>
      </dsp:txBody>
      <dsp:txXfrm>
        <a:off x="1541239" y="214083"/>
        <a:ext cx="1086176" cy="724117"/>
      </dsp:txXfrm>
    </dsp:sp>
    <dsp:sp modelId="{C1DEF87F-D13B-497B-8B2D-9E03B8C21EFC}">
      <dsp:nvSpPr>
        <dsp:cNvPr id="0" name=""/>
        <dsp:cNvSpPr/>
      </dsp:nvSpPr>
      <dsp:spPr>
        <a:xfrm>
          <a:off x="2736032" y="214083"/>
          <a:ext cx="1810293" cy="724117"/>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Conducts preliminary evaluation and assigned to DSS F.O.</a:t>
          </a:r>
          <a:endParaRPr lang="en-US" sz="1000" kern="1200" dirty="0"/>
        </a:p>
      </dsp:txBody>
      <dsp:txXfrm>
        <a:off x="3098091" y="214083"/>
        <a:ext cx="1086176" cy="724117"/>
      </dsp:txXfrm>
    </dsp:sp>
    <dsp:sp modelId="{9CE8DA06-BAA2-48D6-8976-B7D5ADDC21A0}">
      <dsp:nvSpPr>
        <dsp:cNvPr id="0" name=""/>
        <dsp:cNvSpPr/>
      </dsp:nvSpPr>
      <dsp:spPr>
        <a:xfrm>
          <a:off x="1529" y="1194608"/>
          <a:ext cx="1485334" cy="45558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en-US" sz="1900" kern="1200" dirty="0" smtClean="0"/>
            <a:t>Day 30</a:t>
          </a:r>
          <a:endParaRPr lang="en-US" sz="1900" kern="1200" dirty="0"/>
        </a:p>
      </dsp:txBody>
      <dsp:txXfrm>
        <a:off x="229321" y="1194608"/>
        <a:ext cx="1029751" cy="455583"/>
      </dsp:txXfrm>
    </dsp:sp>
    <dsp:sp modelId="{D98BBF84-C456-4F14-B2B9-48E24C4DD36E}">
      <dsp:nvSpPr>
        <dsp:cNvPr id="0" name=""/>
        <dsp:cNvSpPr/>
      </dsp:nvSpPr>
      <dsp:spPr>
        <a:xfrm>
          <a:off x="1203324" y="1060341"/>
          <a:ext cx="1810293" cy="724117"/>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Responsible DSS Office meets with company.</a:t>
          </a:r>
          <a:endParaRPr lang="en-US" sz="1000" kern="1200" dirty="0"/>
        </a:p>
      </dsp:txBody>
      <dsp:txXfrm>
        <a:off x="1565383" y="1060341"/>
        <a:ext cx="1086176" cy="724117"/>
      </dsp:txXfrm>
    </dsp:sp>
    <dsp:sp modelId="{85BDFA06-AC1E-43A9-BB8C-798A6517E49E}">
      <dsp:nvSpPr>
        <dsp:cNvPr id="0" name=""/>
        <dsp:cNvSpPr/>
      </dsp:nvSpPr>
      <dsp:spPr>
        <a:xfrm>
          <a:off x="2760176" y="1060341"/>
          <a:ext cx="1810293" cy="724117"/>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Conducts review of corporate documents; KMP List, etc.</a:t>
          </a:r>
          <a:endParaRPr lang="en-US" sz="1000" kern="1200" dirty="0"/>
        </a:p>
      </dsp:txBody>
      <dsp:txXfrm>
        <a:off x="3122235" y="1060341"/>
        <a:ext cx="1086176" cy="724117"/>
      </dsp:txXfrm>
    </dsp:sp>
    <dsp:sp modelId="{05A21165-9B79-49B7-ACDF-7D628C895094}">
      <dsp:nvSpPr>
        <dsp:cNvPr id="0" name=""/>
        <dsp:cNvSpPr/>
      </dsp:nvSpPr>
      <dsp:spPr>
        <a:xfrm>
          <a:off x="1529" y="2039465"/>
          <a:ext cx="1450982" cy="45838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en-US" sz="1900" kern="1200" dirty="0" smtClean="0"/>
            <a:t>Day 31 + </a:t>
          </a:r>
          <a:endParaRPr lang="en-US" sz="1900" kern="1200" dirty="0"/>
        </a:p>
      </dsp:txBody>
      <dsp:txXfrm>
        <a:off x="230721" y="2039465"/>
        <a:ext cx="992599" cy="458383"/>
      </dsp:txXfrm>
    </dsp:sp>
    <dsp:sp modelId="{43F4BC4E-3594-426B-815E-AC283EACEDC6}">
      <dsp:nvSpPr>
        <dsp:cNvPr id="0" name=""/>
        <dsp:cNvSpPr/>
      </dsp:nvSpPr>
      <dsp:spPr>
        <a:xfrm>
          <a:off x="1168972" y="1906598"/>
          <a:ext cx="1810293" cy="724117"/>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Corporate structure and FOCI evaluated</a:t>
          </a:r>
          <a:endParaRPr lang="en-US" sz="1000" kern="1200" dirty="0"/>
        </a:p>
      </dsp:txBody>
      <dsp:txXfrm>
        <a:off x="1531031" y="1906598"/>
        <a:ext cx="1086176" cy="724117"/>
      </dsp:txXfrm>
    </dsp:sp>
    <dsp:sp modelId="{3449A24B-0665-47D5-9965-C819F45EFB2E}">
      <dsp:nvSpPr>
        <dsp:cNvPr id="0" name=""/>
        <dsp:cNvSpPr/>
      </dsp:nvSpPr>
      <dsp:spPr>
        <a:xfrm>
          <a:off x="2725824" y="1906598"/>
          <a:ext cx="1810293" cy="724117"/>
        </a:xfrm>
        <a:prstGeom prst="chevron">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lvl="0" algn="ctr" defTabSz="444500">
            <a:lnSpc>
              <a:spcPct val="90000"/>
            </a:lnSpc>
            <a:spcBef>
              <a:spcPct val="0"/>
            </a:spcBef>
            <a:spcAft>
              <a:spcPct val="35000"/>
            </a:spcAft>
          </a:pPr>
          <a:r>
            <a:rPr lang="en-US" sz="1000" kern="1200" dirty="0" smtClean="0"/>
            <a:t>Key management Personnel processed for personnel clearance</a:t>
          </a:r>
          <a:endParaRPr lang="en-US" sz="1000" kern="1200" dirty="0"/>
        </a:p>
      </dsp:txBody>
      <dsp:txXfrm>
        <a:off x="3087883" y="1906598"/>
        <a:ext cx="1086176" cy="7241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6FE41-57F3-4238-994A-567954DE5BD2}">
      <dsp:nvSpPr>
        <dsp:cNvPr id="0" name=""/>
        <dsp:cNvSpPr/>
      </dsp:nvSpPr>
      <dsp:spPr>
        <a:xfrm>
          <a:off x="1676399" y="310"/>
          <a:ext cx="2514600" cy="1209228"/>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VERIFICATION OF LEGAL STATUS</a:t>
          </a:r>
          <a:endParaRPr lang="en-US" sz="1000" kern="1200" dirty="0"/>
        </a:p>
        <a:p>
          <a:pPr marL="57150" lvl="1" indent="-57150" algn="l" defTabSz="444500">
            <a:lnSpc>
              <a:spcPct val="90000"/>
            </a:lnSpc>
            <a:spcBef>
              <a:spcPct val="0"/>
            </a:spcBef>
            <a:spcAft>
              <a:spcPct val="15000"/>
            </a:spcAft>
            <a:buChar char="••"/>
          </a:pPr>
          <a:r>
            <a:rPr lang="en-US" sz="1000" kern="1200" dirty="0" smtClean="0"/>
            <a:t>VERIFICATION OF SUPPLIED DOCUMENTATION</a:t>
          </a:r>
          <a:endParaRPr lang="en-US" sz="1000" kern="1200" dirty="0"/>
        </a:p>
        <a:p>
          <a:pPr marL="57150" lvl="1" indent="-57150" algn="l" defTabSz="444500">
            <a:lnSpc>
              <a:spcPct val="90000"/>
            </a:lnSpc>
            <a:spcBef>
              <a:spcPct val="0"/>
            </a:spcBef>
            <a:spcAft>
              <a:spcPct val="15000"/>
            </a:spcAft>
            <a:buChar char="••"/>
          </a:pPr>
          <a:r>
            <a:rPr lang="en-US" sz="1000" kern="1200" dirty="0" smtClean="0"/>
            <a:t>FOCI EVALUATION</a:t>
          </a:r>
          <a:endParaRPr lang="en-US" sz="1000" kern="1200" dirty="0"/>
        </a:p>
      </dsp:txBody>
      <dsp:txXfrm>
        <a:off x="1676399" y="151464"/>
        <a:ext cx="2061140" cy="906921"/>
      </dsp:txXfrm>
    </dsp:sp>
    <dsp:sp modelId="{EF543AEB-2E28-4DAC-AEF6-9F1349E3CAD5}">
      <dsp:nvSpPr>
        <dsp:cNvPr id="0" name=""/>
        <dsp:cNvSpPr/>
      </dsp:nvSpPr>
      <dsp:spPr>
        <a:xfrm>
          <a:off x="0" y="310"/>
          <a:ext cx="1676400" cy="120922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CORPORATE</a:t>
          </a:r>
        </a:p>
        <a:p>
          <a:pPr lvl="0" algn="ctr" defTabSz="889000">
            <a:lnSpc>
              <a:spcPct val="90000"/>
            </a:lnSpc>
            <a:spcBef>
              <a:spcPct val="0"/>
            </a:spcBef>
            <a:spcAft>
              <a:spcPct val="35000"/>
            </a:spcAft>
          </a:pPr>
          <a:r>
            <a:rPr lang="en-US" sz="2000" kern="1200" dirty="0" smtClean="0"/>
            <a:t>(FCL)</a:t>
          </a:r>
          <a:endParaRPr lang="en-US" sz="2000" kern="1200" dirty="0"/>
        </a:p>
      </dsp:txBody>
      <dsp:txXfrm>
        <a:off x="59030" y="59340"/>
        <a:ext cx="1558340" cy="1091168"/>
      </dsp:txXfrm>
    </dsp:sp>
    <dsp:sp modelId="{A0ABA023-48EF-4AEE-81A8-F68049E923DF}">
      <dsp:nvSpPr>
        <dsp:cNvPr id="0" name=""/>
        <dsp:cNvSpPr/>
      </dsp:nvSpPr>
      <dsp:spPr>
        <a:xfrm>
          <a:off x="1676400" y="1330461"/>
          <a:ext cx="2514600" cy="1209228"/>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KEY MANAGEMENT PERSONNEL PROCESSED FOR CLEARANCES</a:t>
          </a:r>
          <a:endParaRPr lang="en-US" sz="1000" kern="1200" dirty="0"/>
        </a:p>
        <a:p>
          <a:pPr marL="57150" lvl="1" indent="-57150" algn="l" defTabSz="444500">
            <a:lnSpc>
              <a:spcPct val="90000"/>
            </a:lnSpc>
            <a:spcBef>
              <a:spcPct val="0"/>
            </a:spcBef>
            <a:spcAft>
              <a:spcPct val="15000"/>
            </a:spcAft>
            <a:buChar char="••"/>
          </a:pPr>
          <a:r>
            <a:rPr lang="en-US" sz="1000" kern="1200" dirty="0" smtClean="0"/>
            <a:t>FSO, PRESIDENT, BOARD / COUNCIL MEMBERS</a:t>
          </a:r>
          <a:endParaRPr lang="en-US" sz="1000" kern="1200" dirty="0"/>
        </a:p>
        <a:p>
          <a:pPr marL="57150" lvl="1" indent="-57150" algn="l" defTabSz="444500">
            <a:lnSpc>
              <a:spcPct val="90000"/>
            </a:lnSpc>
            <a:spcBef>
              <a:spcPct val="0"/>
            </a:spcBef>
            <a:spcAft>
              <a:spcPct val="15000"/>
            </a:spcAft>
            <a:buChar char="••"/>
          </a:pPr>
          <a:r>
            <a:rPr lang="en-US" sz="1000" kern="1200" dirty="0" smtClean="0"/>
            <a:t>DSS WILL DETERMINE WHO MUST BE CLEARED</a:t>
          </a:r>
          <a:endParaRPr lang="en-US" sz="1000" kern="1200" dirty="0"/>
        </a:p>
      </dsp:txBody>
      <dsp:txXfrm>
        <a:off x="1676400" y="1481615"/>
        <a:ext cx="2061140" cy="906921"/>
      </dsp:txXfrm>
    </dsp:sp>
    <dsp:sp modelId="{1DFBA82C-0963-4573-A312-6B4AB00E669F}">
      <dsp:nvSpPr>
        <dsp:cNvPr id="0" name=""/>
        <dsp:cNvSpPr/>
      </dsp:nvSpPr>
      <dsp:spPr>
        <a:xfrm>
          <a:off x="0" y="1330461"/>
          <a:ext cx="1676400" cy="120922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PERSONNEL</a:t>
          </a:r>
        </a:p>
        <a:p>
          <a:pPr lvl="0" algn="ctr" defTabSz="889000">
            <a:lnSpc>
              <a:spcPct val="90000"/>
            </a:lnSpc>
            <a:spcBef>
              <a:spcPct val="0"/>
            </a:spcBef>
            <a:spcAft>
              <a:spcPct val="35000"/>
            </a:spcAft>
          </a:pPr>
          <a:r>
            <a:rPr lang="en-US" sz="2000" kern="1200" dirty="0" smtClean="0"/>
            <a:t>(PCL)</a:t>
          </a:r>
          <a:endParaRPr lang="en-US" sz="2000" kern="1200" dirty="0"/>
        </a:p>
      </dsp:txBody>
      <dsp:txXfrm>
        <a:off x="59030" y="1389491"/>
        <a:ext cx="1558340" cy="109116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0470214-9EDC-4134-BF8B-E23C439E5495}"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
        <p:nvSpPr>
          <p:cNvPr id="2" name="TextBox 1"/>
          <p:cNvSpPr txBox="1"/>
          <p:nvPr userDrawn="1"/>
        </p:nvSpPr>
        <p:spPr>
          <a:xfrm>
            <a:off x="381000" y="6400800"/>
            <a:ext cx="5257800" cy="246221"/>
          </a:xfrm>
          <a:prstGeom prst="rect">
            <a:avLst/>
          </a:prstGeom>
          <a:noFill/>
        </p:spPr>
        <p:txBody>
          <a:bodyPr wrap="square" rtlCol="0">
            <a:spAutoFit/>
          </a:bodyPr>
          <a:lstStyle/>
          <a:p>
            <a:r>
              <a:rPr lang="en-US" sz="1000" dirty="0" smtClean="0">
                <a:solidFill>
                  <a:schemeClr val="bg1"/>
                </a:solidFill>
              </a:rPr>
              <a:t>2013 Overview of the Industrial Security Program</a:t>
            </a:r>
            <a:endParaRPr lang="en-US" sz="1000" dirty="0">
              <a:solidFill>
                <a:schemeClr val="bg1"/>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35117-DB48-46CE-93F0-B00DBDCF57E6}" type="datetimeFigureOut">
              <a:rPr lang="en-US" smtClean="0"/>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70214-9EDC-4134-BF8B-E23C439E54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335117-DB48-46CE-93F0-B00DBDCF57E6}" type="datetimeFigureOut">
              <a:rPr lang="en-US" smtClean="0"/>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0470214-9EDC-4134-BF8B-E23C439E54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335117-DB48-46CE-93F0-B00DBDCF57E6}" type="datetimeFigureOut">
              <a:rPr lang="en-US" smtClean="0"/>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70214-9EDC-4134-BF8B-E23C439E549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5335117-DB48-46CE-93F0-B00DBDCF57E6}" type="datetimeFigureOut">
              <a:rPr lang="en-US" smtClean="0"/>
              <a:t>12/27/2012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0470214-9EDC-4134-BF8B-E23C439E5495}"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335117-DB48-46CE-93F0-B00DBDCF57E6}" type="datetimeFigureOut">
              <a:rPr lang="en-US" smtClean="0"/>
              <a:t>12/27/2012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70214-9EDC-4134-BF8B-E23C439E549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335117-DB48-46CE-93F0-B00DBDCF57E6}" type="datetimeFigureOut">
              <a:rPr lang="en-US" smtClean="0"/>
              <a:t>12/27/2012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470214-9EDC-4134-BF8B-E23C439E549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335117-DB48-46CE-93F0-B00DBDCF57E6}" type="datetimeFigureOut">
              <a:rPr lang="en-US" smtClean="0"/>
              <a:t>12/27/2012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470214-9EDC-4134-BF8B-E23C439E5495}"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5335117-DB48-46CE-93F0-B00DBDCF57E6}" type="datetimeFigureOut">
              <a:rPr lang="en-US" smtClean="0"/>
              <a:t>12/27/2012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470214-9EDC-4134-BF8B-E23C439E54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35117-DB48-46CE-93F0-B00DBDCF57E6}" type="datetimeFigureOut">
              <a:rPr lang="en-US" smtClean="0"/>
              <a:t>12/27/2012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0470214-9EDC-4134-BF8B-E23C439E5495}"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35117-DB48-46CE-93F0-B00DBDCF57E6}" type="datetimeFigureOut">
              <a:rPr lang="en-US" smtClean="0"/>
              <a:t>12/27/2012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70214-9EDC-4134-BF8B-E23C439E5495}"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5335117-DB48-46CE-93F0-B00DBDCF57E6}" type="datetimeFigureOut">
              <a:rPr lang="en-US" smtClean="0"/>
              <a:t>12/27/2012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0470214-9EDC-4134-BF8B-E23C439E54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archives.gov/isoo/policy-documents/eo-12829.html" TargetMode="Externa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hyperlink" Target="http://www.dss.mil/isp/fac_clear/download_nispom.html" TargetMode="External"/><Relationship Id="rId2" Type="http://schemas.openxmlformats.org/officeDocument/2006/relationships/hyperlink" Target="http://www.dss.mil/isp/fac_clear/fac_clear.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dss.mil/isp/dss_oper_loc.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255" y="3429000"/>
            <a:ext cx="6324600" cy="1828800"/>
          </a:xfrm>
        </p:spPr>
        <p:txBody>
          <a:bodyPr>
            <a:normAutofit fontScale="90000"/>
          </a:bodyPr>
          <a:lstStyle/>
          <a:p>
            <a:r>
              <a:rPr lang="en-US" dirty="0" smtClean="0"/>
              <a:t>AN OVERVIEW OF THE INDUSTRIAL SECURITY PROGRAM</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7915275" cy="1949804"/>
          </a:xfrm>
          <a:prstGeom prst="rect">
            <a:avLst/>
          </a:prstGeom>
          <a:ln w="28575">
            <a:solidFill>
              <a:schemeClr val="accent1">
                <a:lumMod val="75000"/>
              </a:schemeClr>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2058" name="Picture 10" descr="http://t3.gstatic.com/images?q=tbn:ANd9GcQb4Y_Crdsv-coaRtKB00Dv_oJfvbzv0zYICfV0DlRsHy_CRBQ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3276600"/>
            <a:ext cx="1981200" cy="1981200"/>
          </a:xfrm>
          <a:prstGeom prst="ellipse">
            <a:avLst/>
          </a:prstGeom>
          <a:ln>
            <a:noFill/>
          </a:ln>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650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086600" y="2052960"/>
            <a:ext cx="1905000" cy="1833240"/>
          </a:xfrm>
        </p:spPr>
        <p:txBody>
          <a:bodyPr>
            <a:normAutofit/>
          </a:bodyPr>
          <a:lstStyle/>
          <a:p>
            <a:r>
              <a:rPr lang="en-US" sz="1600" dirty="0" smtClean="0"/>
              <a:t>KMP PCL PROCESSING – BACKGROUND INVESTIGATION ISSUES</a:t>
            </a:r>
            <a:endParaRPr lang="en-US" sz="1600" dirty="0"/>
          </a:p>
        </p:txBody>
      </p:sp>
      <p:sp>
        <p:nvSpPr>
          <p:cNvPr id="6" name="Rectangle 5"/>
          <p:cNvSpPr/>
          <p:nvPr/>
        </p:nvSpPr>
        <p:spPr>
          <a:xfrm>
            <a:off x="1066800" y="609600"/>
            <a:ext cx="4572000" cy="1600438"/>
          </a:xfrm>
          <a:prstGeom prst="rect">
            <a:avLst/>
          </a:prstGeom>
        </p:spPr>
        <p:txBody>
          <a:bodyPr>
            <a:spAutoFit/>
          </a:bodyPr>
          <a:lstStyle/>
          <a:p>
            <a:r>
              <a:rPr lang="en-US" sz="1400" b="1" dirty="0">
                <a:solidFill>
                  <a:schemeClr val="bg1"/>
                </a:solidFill>
              </a:rPr>
              <a:t>What types of things can prevent someone from receiving a security clearance?</a:t>
            </a:r>
          </a:p>
          <a:p>
            <a:endParaRPr lang="en-US" sz="1400" dirty="0" smtClean="0">
              <a:solidFill>
                <a:schemeClr val="bg1"/>
              </a:solidFill>
            </a:endParaRPr>
          </a:p>
          <a:p>
            <a:r>
              <a:rPr lang="en-US" sz="1400" dirty="0" smtClean="0">
                <a:solidFill>
                  <a:schemeClr val="bg1"/>
                </a:solidFill>
              </a:rPr>
              <a:t>With </a:t>
            </a:r>
            <a:r>
              <a:rPr lang="en-US" sz="1400" dirty="0">
                <a:solidFill>
                  <a:schemeClr val="bg1"/>
                </a:solidFill>
              </a:rPr>
              <a:t>rare exceptions the following will result in a clearance denial:</a:t>
            </a:r>
          </a:p>
          <a:p>
            <a:pPr marL="285750" indent="-285750">
              <a:buFont typeface="Arial" pitchFamily="34" charset="0"/>
              <a:buChar char="•"/>
            </a:pPr>
            <a:r>
              <a:rPr lang="en-US" sz="1400" dirty="0" smtClean="0">
                <a:solidFill>
                  <a:schemeClr val="bg1"/>
                </a:solidFill>
              </a:rPr>
              <a:t>criminal </a:t>
            </a:r>
            <a:r>
              <a:rPr lang="en-US" sz="1400" dirty="0">
                <a:solidFill>
                  <a:schemeClr val="bg1"/>
                </a:solidFill>
              </a:rPr>
              <a:t>conviction resulting in incarceration for a period of one year or more</a:t>
            </a:r>
          </a:p>
        </p:txBody>
      </p:sp>
      <p:sp>
        <p:nvSpPr>
          <p:cNvPr id="7" name="Rectangle 6"/>
          <p:cNvSpPr/>
          <p:nvPr/>
        </p:nvSpPr>
        <p:spPr>
          <a:xfrm>
            <a:off x="1050636" y="2133600"/>
            <a:ext cx="4572000" cy="3539430"/>
          </a:xfrm>
          <a:prstGeom prst="rect">
            <a:avLst/>
          </a:prstGeom>
        </p:spPr>
        <p:txBody>
          <a:bodyPr>
            <a:spAutoFit/>
          </a:bodyPr>
          <a:lstStyle/>
          <a:p>
            <a:pPr marL="285750" indent="-285750">
              <a:buFont typeface="Arial" pitchFamily="34" charset="0"/>
              <a:buChar char="•"/>
            </a:pPr>
            <a:r>
              <a:rPr lang="en-US" sz="1400" dirty="0">
                <a:solidFill>
                  <a:schemeClr val="bg1"/>
                </a:solidFill>
              </a:rPr>
              <a:t>current unlawful use of or addiction to a controlled substance</a:t>
            </a:r>
          </a:p>
          <a:p>
            <a:pPr marL="285750" indent="-285750">
              <a:buFont typeface="Arial" pitchFamily="34" charset="0"/>
              <a:buChar char="•"/>
            </a:pPr>
            <a:r>
              <a:rPr lang="en-US" sz="1400" dirty="0" smtClean="0">
                <a:solidFill>
                  <a:schemeClr val="bg1"/>
                </a:solidFill>
              </a:rPr>
              <a:t>determined </a:t>
            </a:r>
            <a:r>
              <a:rPr lang="en-US" sz="1400" dirty="0">
                <a:solidFill>
                  <a:schemeClr val="bg1"/>
                </a:solidFill>
              </a:rPr>
              <a:t>to be mentally incompetent by a mental heath professional approved by DoD</a:t>
            </a:r>
          </a:p>
          <a:p>
            <a:pPr marL="285750" indent="-285750">
              <a:buFont typeface="Arial" pitchFamily="34" charset="0"/>
              <a:buChar char="•"/>
            </a:pPr>
            <a:r>
              <a:rPr lang="en-US" sz="1400" dirty="0" smtClean="0">
                <a:solidFill>
                  <a:schemeClr val="bg1"/>
                </a:solidFill>
              </a:rPr>
              <a:t>discharge </a:t>
            </a:r>
            <a:r>
              <a:rPr lang="en-US" sz="1400" dirty="0">
                <a:solidFill>
                  <a:schemeClr val="bg1"/>
                </a:solidFill>
              </a:rPr>
              <a:t>or dismissal from the Armed Forces under dishonorable conditions</a:t>
            </a:r>
          </a:p>
          <a:p>
            <a:pPr marL="285750" indent="-285750">
              <a:buFont typeface="Arial" pitchFamily="34" charset="0"/>
              <a:buChar char="•"/>
            </a:pPr>
            <a:r>
              <a:rPr lang="en-US" sz="1400" dirty="0" smtClean="0">
                <a:solidFill>
                  <a:schemeClr val="bg1"/>
                </a:solidFill>
              </a:rPr>
              <a:t>unwillingness </a:t>
            </a:r>
            <a:r>
              <a:rPr lang="en-US" sz="1400" dirty="0">
                <a:solidFill>
                  <a:schemeClr val="bg1"/>
                </a:solidFill>
              </a:rPr>
              <a:t>to surrender a foreign passport</a:t>
            </a:r>
          </a:p>
          <a:p>
            <a:endParaRPr lang="en-US" sz="1400" dirty="0" smtClean="0">
              <a:solidFill>
                <a:schemeClr val="bg1"/>
              </a:solidFill>
            </a:endParaRPr>
          </a:p>
          <a:p>
            <a:r>
              <a:rPr lang="en-US" sz="1400" dirty="0" smtClean="0">
                <a:solidFill>
                  <a:schemeClr val="bg1"/>
                </a:solidFill>
              </a:rPr>
              <a:t>Otherwise</a:t>
            </a:r>
            <a:r>
              <a:rPr lang="en-US" sz="1400" dirty="0">
                <a:solidFill>
                  <a:schemeClr val="bg1"/>
                </a:solidFill>
              </a:rPr>
              <a:t>, the most common reasons for clearance denial </a:t>
            </a:r>
            <a:r>
              <a:rPr lang="en-US" sz="1400" dirty="0" smtClean="0">
                <a:solidFill>
                  <a:schemeClr val="bg1"/>
                </a:solidFill>
              </a:rPr>
              <a:t>are:</a:t>
            </a:r>
          </a:p>
          <a:p>
            <a:pPr marL="285750" indent="-285750">
              <a:buFont typeface="Arial" pitchFamily="34" charset="0"/>
              <a:buChar char="•"/>
            </a:pPr>
            <a:r>
              <a:rPr lang="en-US" sz="1400" dirty="0" smtClean="0">
                <a:solidFill>
                  <a:schemeClr val="bg1"/>
                </a:solidFill>
              </a:rPr>
              <a:t>serious </a:t>
            </a:r>
            <a:r>
              <a:rPr lang="en-US" sz="1400" dirty="0">
                <a:solidFill>
                  <a:schemeClr val="bg1"/>
                </a:solidFill>
              </a:rPr>
              <a:t>repeated financial problems,</a:t>
            </a:r>
          </a:p>
          <a:p>
            <a:pPr marL="285750" indent="-285750">
              <a:buFont typeface="Arial" pitchFamily="34" charset="0"/>
              <a:buChar char="•"/>
            </a:pPr>
            <a:r>
              <a:rPr lang="en-US" sz="1400" dirty="0">
                <a:solidFill>
                  <a:schemeClr val="bg1"/>
                </a:solidFill>
              </a:rPr>
              <a:t>intentional false statements in connection with a clearance investigation, </a:t>
            </a:r>
            <a:endParaRPr lang="en-US" sz="1400" dirty="0" smtClean="0">
              <a:solidFill>
                <a:schemeClr val="bg1"/>
              </a:solidFill>
            </a:endParaRPr>
          </a:p>
          <a:p>
            <a:pPr marL="285750" indent="-285750">
              <a:buFont typeface="Arial" pitchFamily="34" charset="0"/>
              <a:buChar char="•"/>
            </a:pPr>
            <a:r>
              <a:rPr lang="en-US" sz="1400" dirty="0" smtClean="0">
                <a:solidFill>
                  <a:schemeClr val="bg1"/>
                </a:solidFill>
              </a:rPr>
              <a:t>recent </a:t>
            </a:r>
            <a:r>
              <a:rPr lang="en-US" sz="1400" dirty="0">
                <a:solidFill>
                  <a:schemeClr val="bg1"/>
                </a:solidFill>
              </a:rPr>
              <a:t>illegal drug involvement</a:t>
            </a:r>
            <a:r>
              <a:rPr lang="en-US" sz="1400" dirty="0" smtClean="0">
                <a:solidFill>
                  <a:schemeClr val="bg1"/>
                </a:solidFill>
              </a:rPr>
              <a:t>,</a:t>
            </a:r>
          </a:p>
          <a:p>
            <a:pPr marL="285750" indent="-285750">
              <a:buFont typeface="Arial" pitchFamily="34" charset="0"/>
              <a:buChar char="•"/>
            </a:pPr>
            <a:r>
              <a:rPr lang="en-US" sz="1400" dirty="0" smtClean="0">
                <a:solidFill>
                  <a:schemeClr val="bg1"/>
                </a:solidFill>
              </a:rPr>
              <a:t>repeated </a:t>
            </a:r>
            <a:r>
              <a:rPr lang="en-US" sz="1400" dirty="0">
                <a:solidFill>
                  <a:schemeClr val="bg1"/>
                </a:solidFill>
              </a:rPr>
              <a:t>alcohol abuse, and </a:t>
            </a:r>
            <a:endParaRPr lang="en-US" sz="1400" dirty="0" smtClean="0">
              <a:solidFill>
                <a:schemeClr val="bg1"/>
              </a:solidFill>
            </a:endParaRPr>
          </a:p>
          <a:p>
            <a:pPr marL="285750" indent="-285750">
              <a:buFont typeface="Arial" pitchFamily="34" charset="0"/>
              <a:buChar char="•"/>
            </a:pPr>
            <a:r>
              <a:rPr lang="en-US" sz="1400" dirty="0" smtClean="0">
                <a:solidFill>
                  <a:schemeClr val="bg1"/>
                </a:solidFill>
              </a:rPr>
              <a:t>a </a:t>
            </a:r>
            <a:r>
              <a:rPr lang="en-US" sz="1400" dirty="0">
                <a:solidFill>
                  <a:schemeClr val="bg1"/>
                </a:solidFill>
              </a:rPr>
              <a:t>pattern of criminal conduct or rule violation.</a:t>
            </a:r>
          </a:p>
        </p:txBody>
      </p:sp>
    </p:spTree>
    <p:extLst>
      <p:ext uri="{BB962C8B-B14F-4D97-AF65-F5344CB8AC3E}">
        <p14:creationId xmlns:p14="http://schemas.microsoft.com/office/powerpoint/2010/main" val="526757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57400" y="2895600"/>
            <a:ext cx="3200400" cy="369332"/>
          </a:xfrm>
          <a:prstGeom prst="rect">
            <a:avLst/>
          </a:prstGeom>
          <a:noFill/>
        </p:spPr>
        <p:txBody>
          <a:bodyPr wrap="square" rtlCol="0">
            <a:spAutoFit/>
          </a:bodyPr>
          <a:lstStyle/>
          <a:p>
            <a:r>
              <a:rPr lang="en-US" dirty="0" smtClean="0">
                <a:solidFill>
                  <a:schemeClr val="bg1"/>
                </a:solidFill>
              </a:rPr>
              <a:t>QUESTIONS?</a:t>
            </a:r>
            <a:endParaRPr lang="en-US" dirty="0">
              <a:solidFill>
                <a:schemeClr val="bg1"/>
              </a:solidFill>
            </a:endParaRPr>
          </a:p>
        </p:txBody>
      </p:sp>
    </p:spTree>
    <p:extLst>
      <p:ext uri="{BB962C8B-B14F-4D97-AF65-F5344CB8AC3E}">
        <p14:creationId xmlns:p14="http://schemas.microsoft.com/office/powerpoint/2010/main" val="1188629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066800"/>
            <a:ext cx="6172200" cy="2954655"/>
          </a:xfrm>
          <a:prstGeom prst="rect">
            <a:avLst/>
          </a:prstGeom>
        </p:spPr>
        <p:txBody>
          <a:bodyPr wrap="square">
            <a:spAutoFit/>
          </a:bodyPr>
          <a:lstStyle/>
          <a:p>
            <a:r>
              <a:rPr lang="en-US" sz="2400" b="1" dirty="0" smtClean="0">
                <a:solidFill>
                  <a:schemeClr val="bg1"/>
                </a:solidFill>
                <a:latin typeface="Calibri" pitchFamily="34" charset="0"/>
                <a:cs typeface="Calibri" pitchFamily="34" charset="0"/>
              </a:rPr>
              <a:t>Industrial Security</a:t>
            </a:r>
          </a:p>
          <a:p>
            <a:pPr algn="just"/>
            <a:r>
              <a:rPr lang="en-US" dirty="0" smtClean="0">
                <a:solidFill>
                  <a:schemeClr val="bg1"/>
                </a:solidFill>
              </a:rPr>
              <a:t>U.S. industry develops and produces the majority of our nation's defense technology – much of which is classified – and thus plays a significant role in creating and protecting the information that is vital to our nation's security. The National Industrial Security Program (NISP) was established by </a:t>
            </a:r>
            <a:r>
              <a:rPr lang="en-US" dirty="0" smtClean="0">
                <a:solidFill>
                  <a:schemeClr val="bg1"/>
                </a:solidFill>
                <a:hlinkClick r:id="rId2"/>
              </a:rPr>
              <a:t>Executive Order 12829</a:t>
            </a:r>
            <a:r>
              <a:rPr lang="en-US" dirty="0" smtClean="0">
                <a:solidFill>
                  <a:schemeClr val="bg1"/>
                </a:solidFill>
              </a:rPr>
              <a:t> to ensure that cleared U.S. defense industry safeguards the classified information in their possession while performing work on contracts, programs, bids, or research and development efforts. </a:t>
            </a:r>
          </a:p>
        </p:txBody>
      </p:sp>
      <p:sp>
        <p:nvSpPr>
          <p:cNvPr id="5" name="Rectangle 4"/>
          <p:cNvSpPr/>
          <p:nvPr/>
        </p:nvSpPr>
        <p:spPr>
          <a:xfrm>
            <a:off x="609600" y="4038600"/>
            <a:ext cx="6172200" cy="1200329"/>
          </a:xfrm>
          <a:prstGeom prst="rect">
            <a:avLst/>
          </a:prstGeom>
        </p:spPr>
        <p:txBody>
          <a:bodyPr wrap="square">
            <a:spAutoFit/>
          </a:bodyPr>
          <a:lstStyle/>
          <a:p>
            <a:pPr algn="just"/>
            <a:r>
              <a:rPr lang="en-US" dirty="0" smtClean="0">
                <a:solidFill>
                  <a:schemeClr val="bg1"/>
                </a:solidFill>
              </a:rPr>
              <a:t>The Defense Security Service (DSS) administers the NISP on behalf of the Department of Defense and 24 other federal agencies. There are approximately 13,300 contractor facilities that are cleared for access to classified information. </a:t>
            </a:r>
          </a:p>
        </p:txBody>
      </p:sp>
      <p:pic>
        <p:nvPicPr>
          <p:cNvPr id="1026"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7239000" y="2209800"/>
            <a:ext cx="1524000" cy="18831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6731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11150"/>
            <a:ext cx="5943600" cy="3693319"/>
          </a:xfrm>
          <a:prstGeom prst="rect">
            <a:avLst/>
          </a:prstGeom>
        </p:spPr>
        <p:txBody>
          <a:bodyPr wrap="square">
            <a:spAutoFit/>
          </a:bodyPr>
          <a:lstStyle/>
          <a:p>
            <a:pPr algn="just"/>
            <a:r>
              <a:rPr lang="en-US" dirty="0" smtClean="0">
                <a:solidFill>
                  <a:schemeClr val="bg1"/>
                </a:solidFill>
              </a:rPr>
              <a:t>To have access to U.S. classified information and participate in the NISP, a facility – a designated operating entity in private industry or at a college/university – must have a bona fide procurement requirement. Once this requirement has been established, a facility is eligible for a </a:t>
            </a:r>
            <a:r>
              <a:rPr lang="en-US" dirty="0" smtClean="0">
                <a:solidFill>
                  <a:schemeClr val="bg1"/>
                </a:solidFill>
                <a:hlinkClick r:id="rId2"/>
              </a:rPr>
              <a:t>Facility Security Clearance</a:t>
            </a:r>
            <a:r>
              <a:rPr lang="en-US" dirty="0" smtClean="0">
                <a:solidFill>
                  <a:schemeClr val="bg1"/>
                </a:solidFill>
              </a:rPr>
              <a:t>. </a:t>
            </a:r>
          </a:p>
          <a:p>
            <a:pPr algn="just"/>
            <a:endParaRPr lang="en-US" dirty="0"/>
          </a:p>
          <a:p>
            <a:pPr algn="just"/>
            <a:r>
              <a:rPr lang="en-US" dirty="0" smtClean="0">
                <a:solidFill>
                  <a:schemeClr val="bg1"/>
                </a:solidFill>
              </a:rPr>
              <a:t>A Facility Security Clearance is an administrative determination that a facility is eligible to access classified information at the same or lower classification category as the clearance being granted. The Facility Security Clearance may be granted at the Top Secret, Secret or Confidential level. </a:t>
            </a:r>
          </a:p>
        </p:txBody>
      </p:sp>
      <p:sp>
        <p:nvSpPr>
          <p:cNvPr id="3" name="Rectangle 2"/>
          <p:cNvSpPr/>
          <p:nvPr/>
        </p:nvSpPr>
        <p:spPr>
          <a:xfrm>
            <a:off x="561109" y="4648200"/>
            <a:ext cx="6144491" cy="1754326"/>
          </a:xfrm>
          <a:prstGeom prst="rect">
            <a:avLst/>
          </a:prstGeom>
        </p:spPr>
        <p:txBody>
          <a:bodyPr wrap="square">
            <a:spAutoFit/>
          </a:bodyPr>
          <a:lstStyle/>
          <a:p>
            <a:pPr algn="just"/>
            <a:r>
              <a:rPr lang="en-US" dirty="0" smtClean="0">
                <a:solidFill>
                  <a:schemeClr val="bg1"/>
                </a:solidFill>
              </a:rPr>
              <a:t>In order to obtain the clearance, the contractor must execute a Defense Security Agreement which is a legally binding document that sets forth the responsibilities of both parties and obligates the contractor to abide by the security requirements of the </a:t>
            </a:r>
            <a:r>
              <a:rPr lang="en-US" dirty="0" smtClean="0">
                <a:solidFill>
                  <a:schemeClr val="bg1"/>
                </a:solidFill>
                <a:hlinkClick r:id="rId3"/>
              </a:rPr>
              <a:t>National Industrial Security Program Operating Manual</a:t>
            </a:r>
            <a:r>
              <a:rPr lang="en-US" dirty="0" smtClean="0">
                <a:solidFill>
                  <a:schemeClr val="bg1"/>
                </a:solidFill>
              </a:rPr>
              <a:t>.</a:t>
            </a:r>
          </a:p>
        </p:txBody>
      </p:sp>
      <p:sp>
        <p:nvSpPr>
          <p:cNvPr id="6" name="TextBox 5"/>
          <p:cNvSpPr txBox="1"/>
          <p:nvPr/>
        </p:nvSpPr>
        <p:spPr>
          <a:xfrm>
            <a:off x="7162800" y="2895600"/>
            <a:ext cx="1752600" cy="707886"/>
          </a:xfrm>
          <a:prstGeom prst="rect">
            <a:avLst/>
          </a:prstGeom>
          <a:noFill/>
        </p:spPr>
        <p:txBody>
          <a:bodyPr wrap="square" rtlCol="0">
            <a:spAutoFit/>
          </a:bodyPr>
          <a:lstStyle/>
          <a:p>
            <a:r>
              <a:rPr lang="en-US" sz="2000" b="1" dirty="0" smtClean="0">
                <a:solidFill>
                  <a:schemeClr val="bg1"/>
                </a:solidFill>
                <a:latin typeface="Calibri" pitchFamily="34" charset="0"/>
                <a:cs typeface="Calibri" pitchFamily="34" charset="0"/>
              </a:rPr>
              <a:t>Procurement Requirement</a:t>
            </a:r>
            <a:endParaRPr lang="en-US" sz="2000" b="1"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536026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6096000" cy="5909310"/>
          </a:xfrm>
          <a:prstGeom prst="rect">
            <a:avLst/>
          </a:prstGeom>
        </p:spPr>
        <p:txBody>
          <a:bodyPr wrap="square">
            <a:spAutoFit/>
          </a:bodyPr>
          <a:lstStyle/>
          <a:p>
            <a:pPr algn="just"/>
            <a:r>
              <a:rPr lang="en-US" dirty="0" smtClean="0">
                <a:solidFill>
                  <a:schemeClr val="bg1"/>
                </a:solidFill>
              </a:rPr>
              <a:t>Once a facility is cleared, DSS has oversight authority to evaluate the security operations of the organization. The DSS Industrial Security Representative (ISR) is the principal interface with cleared industry under the NISP. The approximately 280 ISRs, spread across the United States in </a:t>
            </a:r>
            <a:r>
              <a:rPr lang="en-US" dirty="0" smtClean="0">
                <a:solidFill>
                  <a:schemeClr val="bg1"/>
                </a:solidFill>
                <a:hlinkClick r:id="rId2"/>
              </a:rPr>
              <a:t>four geographic regions</a:t>
            </a:r>
            <a:r>
              <a:rPr lang="en-US" dirty="0" smtClean="0">
                <a:solidFill>
                  <a:schemeClr val="bg1"/>
                </a:solidFill>
              </a:rPr>
              <a:t> and 61 field locations, work in a professional partnership with the contractor's facility management staff and facility security officer to ensure the protection of classified information released under contractual obligations or research and development efforts. In addition, the ISR works with government customers on facility clearance issues which may impact on the contractor's ability to perform on the classified contract. In fiscal year 2010, ISRs conducted over 9,400 security inspections and DSS issued 1,279 new facility clearances.</a:t>
            </a:r>
          </a:p>
          <a:p>
            <a:pPr algn="just"/>
            <a:endParaRPr lang="en-US" dirty="0" smtClean="0">
              <a:solidFill>
                <a:schemeClr val="bg1"/>
              </a:solidFill>
            </a:endParaRPr>
          </a:p>
          <a:p>
            <a:pPr algn="just"/>
            <a:r>
              <a:rPr lang="en-US" dirty="0" smtClean="0">
                <a:solidFill>
                  <a:schemeClr val="bg1"/>
                </a:solidFill>
              </a:rPr>
              <a:t>DSS is also responsible for certifying, accrediting and evaluating on a continuous basis the automated information systems used by cleared industrial facilities to process classified information. At the end of FY10, there were approximately 18,438 accredited systems in industry.</a:t>
            </a:r>
            <a:endParaRPr lang="en-US" dirty="0">
              <a:solidFill>
                <a:schemeClr val="bg1"/>
              </a:solidFill>
            </a:endParaRPr>
          </a:p>
        </p:txBody>
      </p:sp>
      <p:sp>
        <p:nvSpPr>
          <p:cNvPr id="6" name="Subtitle 6"/>
          <p:cNvSpPr>
            <a:spLocks noGrp="1"/>
          </p:cNvSpPr>
          <p:nvPr>
            <p:ph type="subTitle" idx="1"/>
          </p:nvPr>
        </p:nvSpPr>
        <p:spPr/>
        <p:txBody>
          <a:bodyPr/>
          <a:lstStyle/>
          <a:p>
            <a:r>
              <a:rPr lang="en-US" dirty="0" smtClean="0"/>
              <a:t>THE DEFENSE SECURITY SERVICE</a:t>
            </a:r>
            <a:endParaRPr lang="en-US" dirty="0"/>
          </a:p>
        </p:txBody>
      </p:sp>
    </p:spTree>
    <p:extLst>
      <p:ext uri="{BB962C8B-B14F-4D97-AF65-F5344CB8AC3E}">
        <p14:creationId xmlns:p14="http://schemas.microsoft.com/office/powerpoint/2010/main" val="580252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6"/>
          <p:cNvSpPr>
            <a:spLocks noGrp="1"/>
          </p:cNvSpPr>
          <p:nvPr>
            <p:ph type="subTitle" idx="1"/>
          </p:nvPr>
        </p:nvSpPr>
        <p:spPr/>
        <p:txBody>
          <a:bodyPr/>
          <a:lstStyle/>
          <a:p>
            <a:r>
              <a:rPr lang="en-US" dirty="0" smtClean="0"/>
              <a:t>THE PROCESS</a:t>
            </a:r>
          </a:p>
          <a:p>
            <a:r>
              <a:rPr lang="en-US" sz="1600" dirty="0" smtClean="0"/>
              <a:t>“The Prep Work”</a:t>
            </a:r>
            <a:endParaRPr lang="en-US" sz="1600" dirty="0"/>
          </a:p>
        </p:txBody>
      </p:sp>
      <p:sp>
        <p:nvSpPr>
          <p:cNvPr id="12" name="Rectangle 11"/>
          <p:cNvSpPr/>
          <p:nvPr/>
        </p:nvSpPr>
        <p:spPr>
          <a:xfrm>
            <a:off x="304800" y="381000"/>
            <a:ext cx="6232236" cy="3293209"/>
          </a:xfrm>
          <a:prstGeom prst="rect">
            <a:avLst/>
          </a:prstGeom>
        </p:spPr>
        <p:txBody>
          <a:bodyPr wrap="square">
            <a:spAutoFit/>
          </a:bodyPr>
          <a:lstStyle/>
          <a:p>
            <a:r>
              <a:rPr lang="en-US" dirty="0" smtClean="0">
                <a:solidFill>
                  <a:schemeClr val="bg1"/>
                </a:solidFill>
              </a:rPr>
              <a:t>Sponsorship</a:t>
            </a:r>
          </a:p>
          <a:p>
            <a:endParaRPr lang="en-US" dirty="0">
              <a:solidFill>
                <a:schemeClr val="bg1"/>
              </a:solidFill>
            </a:endParaRPr>
          </a:p>
          <a:p>
            <a:pPr marL="285750" indent="-285750">
              <a:buFont typeface="Arial" pitchFamily="34" charset="0"/>
              <a:buChar char="•"/>
            </a:pPr>
            <a:r>
              <a:rPr lang="en-US" sz="1400" dirty="0" smtClean="0">
                <a:solidFill>
                  <a:schemeClr val="bg1"/>
                </a:solidFill>
              </a:rPr>
              <a:t>The company must be sponsored either by a government activity or a cleared US Government contractor.</a:t>
            </a:r>
          </a:p>
          <a:p>
            <a:pPr marL="285750" indent="-285750">
              <a:buFont typeface="Arial" pitchFamily="34" charset="0"/>
              <a:buChar char="•"/>
            </a:pPr>
            <a:r>
              <a:rPr lang="en-US" sz="1400" dirty="0" smtClean="0">
                <a:solidFill>
                  <a:schemeClr val="bg1"/>
                </a:solidFill>
              </a:rPr>
              <a:t>Requires the approval of the government contracting activity (GCA).</a:t>
            </a:r>
          </a:p>
          <a:p>
            <a:pPr marL="285750" indent="-285750">
              <a:buFont typeface="Arial" pitchFamily="34" charset="0"/>
              <a:buChar char="•"/>
            </a:pPr>
            <a:r>
              <a:rPr lang="en-US" sz="1400" dirty="0" smtClean="0">
                <a:solidFill>
                  <a:schemeClr val="bg1"/>
                </a:solidFill>
              </a:rPr>
              <a:t>Contractual relationship must exist – Sponsoring cleared contractor issues sub-contract to company for work requiring access to classified at a specified level (Secret or Top Secret)</a:t>
            </a:r>
          </a:p>
          <a:p>
            <a:pPr marL="285750" indent="-285750">
              <a:buFont typeface="Arial" pitchFamily="34" charset="0"/>
              <a:buChar char="•"/>
            </a:pPr>
            <a:r>
              <a:rPr lang="en-US" sz="1400" dirty="0" smtClean="0">
                <a:solidFill>
                  <a:schemeClr val="bg1"/>
                </a:solidFill>
              </a:rPr>
              <a:t>Sponsoring cleared contractor also issues a DD Form 254 – Department of Defense Contract Security Classification Specification.</a:t>
            </a:r>
          </a:p>
          <a:p>
            <a:pPr marL="285750" indent="-285750">
              <a:buFont typeface="Arial" pitchFamily="34" charset="0"/>
              <a:buChar char="•"/>
            </a:pPr>
            <a:r>
              <a:rPr lang="en-US" sz="1400" dirty="0" smtClean="0">
                <a:solidFill>
                  <a:schemeClr val="bg1"/>
                </a:solidFill>
              </a:rPr>
              <a:t>The DD 254 is a legally binding document and is incorporated into the contract as part of the terms. conditions and specifications.</a:t>
            </a:r>
          </a:p>
          <a:p>
            <a:pPr marL="285750" indent="-285750">
              <a:buFont typeface="Arial" pitchFamily="34" charset="0"/>
              <a:buChar char="•"/>
            </a:pPr>
            <a:endParaRPr lang="en-US" sz="1400" dirty="0" smtClean="0">
              <a:solidFill>
                <a:schemeClr val="bg1"/>
              </a:solidFill>
            </a:endParaRPr>
          </a:p>
          <a:p>
            <a:pPr marL="285750" indent="-285750">
              <a:buFont typeface="Arial" pitchFamily="34" charset="0"/>
              <a:buChar char="•"/>
            </a:pPr>
            <a:endParaRPr lang="en-US" dirty="0" smtClean="0"/>
          </a:p>
        </p:txBody>
      </p:sp>
      <p:graphicFrame>
        <p:nvGraphicFramePr>
          <p:cNvPr id="8" name="Diagram 7"/>
          <p:cNvGraphicFramePr/>
          <p:nvPr>
            <p:extLst>
              <p:ext uri="{D42A27DB-BD31-4B8C-83A1-F6EECF244321}">
                <p14:modId xmlns:p14="http://schemas.microsoft.com/office/powerpoint/2010/main" val="2456661035"/>
              </p:ext>
            </p:extLst>
          </p:nvPr>
        </p:nvGraphicFramePr>
        <p:xfrm>
          <a:off x="304800" y="3352800"/>
          <a:ext cx="6324600" cy="264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5409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THE PROCESS</a:t>
            </a:r>
          </a:p>
          <a:p>
            <a:r>
              <a:rPr lang="en-US" sz="1600" dirty="0" smtClean="0"/>
              <a:t>“Time moves on”</a:t>
            </a:r>
            <a:endParaRPr lang="en-US" sz="1600" dirty="0"/>
          </a:p>
        </p:txBody>
      </p:sp>
      <p:sp>
        <p:nvSpPr>
          <p:cNvPr id="4" name="Rectangle 3"/>
          <p:cNvSpPr/>
          <p:nvPr/>
        </p:nvSpPr>
        <p:spPr>
          <a:xfrm>
            <a:off x="457200" y="3124200"/>
            <a:ext cx="6096000" cy="2954655"/>
          </a:xfrm>
          <a:prstGeom prst="rect">
            <a:avLst/>
          </a:prstGeom>
        </p:spPr>
        <p:txBody>
          <a:bodyPr wrap="square">
            <a:spAutoFit/>
          </a:bodyPr>
          <a:lstStyle/>
          <a:p>
            <a:r>
              <a:rPr lang="en-US" dirty="0" smtClean="0">
                <a:solidFill>
                  <a:schemeClr val="bg1"/>
                </a:solidFill>
              </a:rPr>
              <a:t>Corporate Information and Key Management Personnel</a:t>
            </a:r>
          </a:p>
          <a:p>
            <a:pPr marL="285750" indent="-285750">
              <a:buFont typeface="Arial" pitchFamily="34" charset="0"/>
              <a:buChar char="•"/>
            </a:pPr>
            <a:r>
              <a:rPr lang="en-US" sz="1400" dirty="0" smtClean="0">
                <a:solidFill>
                  <a:schemeClr val="bg1"/>
                </a:solidFill>
              </a:rPr>
              <a:t>Articles of Incorporation, Stock Records, Minutes of Board Meetings, and Corporate by-laws. </a:t>
            </a:r>
          </a:p>
          <a:p>
            <a:pPr marL="285750" indent="-285750">
              <a:buFont typeface="Arial" pitchFamily="34" charset="0"/>
              <a:buChar char="•"/>
            </a:pPr>
            <a:r>
              <a:rPr lang="en-US" sz="1400" dirty="0" smtClean="0">
                <a:solidFill>
                  <a:schemeClr val="bg1"/>
                </a:solidFill>
              </a:rPr>
              <a:t>Federal Tax ID Number. </a:t>
            </a:r>
          </a:p>
          <a:p>
            <a:pPr marL="285750" indent="-285750">
              <a:buFont typeface="Arial" pitchFamily="34" charset="0"/>
              <a:buChar char="•"/>
            </a:pPr>
            <a:r>
              <a:rPr lang="en-US" sz="1400" dirty="0" smtClean="0">
                <a:solidFill>
                  <a:schemeClr val="bg1"/>
                </a:solidFill>
              </a:rPr>
              <a:t>Any 10K Reports filed with the Securities Exchange Commission. </a:t>
            </a:r>
          </a:p>
          <a:p>
            <a:pPr marL="285750" indent="-285750">
              <a:buFont typeface="Arial" pitchFamily="34" charset="0"/>
              <a:buChar char="•"/>
            </a:pPr>
            <a:r>
              <a:rPr lang="en-US" sz="1400" dirty="0" smtClean="0">
                <a:solidFill>
                  <a:schemeClr val="bg1"/>
                </a:solidFill>
              </a:rPr>
              <a:t>Key Management Personnel List. The senior management official, the prospective Facility Security Officer (FSO), all executive committee members, and all board members including the Chairman should be listed. </a:t>
            </a:r>
          </a:p>
          <a:p>
            <a:pPr marL="285750" indent="-285750">
              <a:buFont typeface="Arial" pitchFamily="34" charset="0"/>
              <a:buChar char="•"/>
            </a:pPr>
            <a:r>
              <a:rPr lang="en-US" sz="1400" dirty="0" smtClean="0">
                <a:solidFill>
                  <a:schemeClr val="bg1"/>
                </a:solidFill>
              </a:rPr>
              <a:t>Brief summary of your company's primary business or services provided. </a:t>
            </a:r>
          </a:p>
          <a:p>
            <a:pPr marL="285750" indent="-285750">
              <a:buFont typeface="Arial" pitchFamily="34" charset="0"/>
              <a:buChar char="•"/>
            </a:pPr>
            <a:r>
              <a:rPr lang="en-US" sz="1400" dirty="0" smtClean="0">
                <a:solidFill>
                  <a:schemeClr val="bg1"/>
                </a:solidFill>
              </a:rPr>
              <a:t>email, Fax, and complete address information for the last ten years — include the last four number extension on your zip code. </a:t>
            </a:r>
          </a:p>
          <a:p>
            <a:pPr marL="285750" indent="-285750">
              <a:buFont typeface="Arial" pitchFamily="34" charset="0"/>
              <a:buChar char="•"/>
            </a:pPr>
            <a:r>
              <a:rPr lang="en-US" sz="1400" dirty="0" smtClean="0">
                <a:solidFill>
                  <a:schemeClr val="bg1"/>
                </a:solidFill>
              </a:rPr>
              <a:t>Proof of US Citizenship for prospective Facility Security Officer (FSO)</a:t>
            </a:r>
            <a:endParaRPr lang="en-US" sz="1400" dirty="0">
              <a:solidFill>
                <a:schemeClr val="bg1"/>
              </a:solidFill>
            </a:endParaRPr>
          </a:p>
        </p:txBody>
      </p:sp>
      <p:graphicFrame>
        <p:nvGraphicFramePr>
          <p:cNvPr id="5" name="Diagram 4"/>
          <p:cNvGraphicFramePr/>
          <p:nvPr>
            <p:extLst>
              <p:ext uri="{D42A27DB-BD31-4B8C-83A1-F6EECF244321}">
                <p14:modId xmlns:p14="http://schemas.microsoft.com/office/powerpoint/2010/main" val="2961561778"/>
              </p:ext>
            </p:extLst>
          </p:nvPr>
        </p:nvGraphicFramePr>
        <p:xfrm>
          <a:off x="990600" y="304800"/>
          <a:ext cx="4572000" cy="284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6802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fontScale="85000" lnSpcReduction="10000"/>
          </a:bodyPr>
          <a:lstStyle/>
          <a:p>
            <a:r>
              <a:rPr lang="en-US" dirty="0" smtClean="0"/>
              <a:t>DD Form 441</a:t>
            </a:r>
          </a:p>
          <a:p>
            <a:endParaRPr lang="en-US" dirty="0" smtClean="0"/>
          </a:p>
          <a:p>
            <a:r>
              <a:rPr lang="en-US" dirty="0" smtClean="0"/>
              <a:t>Signed by company senior representative</a:t>
            </a:r>
          </a:p>
          <a:p>
            <a:endParaRPr lang="en-US" dirty="0"/>
          </a:p>
          <a:p>
            <a:r>
              <a:rPr lang="en-US" dirty="0" smtClean="0"/>
              <a:t>Legally binding</a:t>
            </a:r>
            <a:endParaRPr lang="en-US"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4114800"/>
            <a:ext cx="1362041" cy="18080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14400"/>
            <a:ext cx="6281738" cy="4701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64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fontScale="85000" lnSpcReduction="10000"/>
          </a:bodyPr>
          <a:lstStyle/>
          <a:p>
            <a:r>
              <a:rPr lang="en-US" dirty="0" smtClean="0"/>
              <a:t>SF 328 – Certificate pertaining to Foreign Ownership, Control or Influence (FOCI)</a:t>
            </a:r>
            <a:endParaRPr lang="en-US" dirty="0"/>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3962400"/>
            <a:ext cx="1635543"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762000"/>
            <a:ext cx="6348880" cy="505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6324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1479060"/>
            <a:ext cx="1981200" cy="4388339"/>
          </a:xfrm>
        </p:spPr>
        <p:txBody>
          <a:bodyPr>
            <a:normAutofit fontScale="70000" lnSpcReduction="20000"/>
          </a:bodyPr>
          <a:lstStyle/>
          <a:p>
            <a:r>
              <a:rPr lang="en-US" dirty="0" smtClean="0"/>
              <a:t>OK – All the forms have been submitted – when does the company get cleared?</a:t>
            </a:r>
          </a:p>
          <a:p>
            <a:endParaRPr lang="en-US" dirty="0"/>
          </a:p>
          <a:p>
            <a:r>
              <a:rPr lang="en-US" dirty="0" smtClean="0"/>
              <a:t>ANSWER:</a:t>
            </a:r>
          </a:p>
          <a:p>
            <a:r>
              <a:rPr lang="en-US" dirty="0" smtClean="0"/>
              <a:t>“It Depends”</a:t>
            </a:r>
          </a:p>
          <a:p>
            <a:endParaRPr lang="en-US" dirty="0"/>
          </a:p>
          <a:p>
            <a:r>
              <a:rPr lang="en-US" dirty="0" smtClean="0"/>
              <a:t>If All KMP are already cleared – 30 to 60 days for Final FCL</a:t>
            </a:r>
          </a:p>
          <a:p>
            <a:endParaRPr lang="en-US" dirty="0"/>
          </a:p>
          <a:p>
            <a:r>
              <a:rPr lang="en-US" dirty="0" smtClean="0"/>
              <a:t>If All KMP are not already cleared – 30 to 60 days for Interim FCL</a:t>
            </a:r>
          </a:p>
          <a:p>
            <a:endParaRPr lang="en-US" dirty="0"/>
          </a:p>
          <a:p>
            <a:r>
              <a:rPr lang="en-US" dirty="0" smtClean="0"/>
              <a:t>If all KMP are not already cleared – 30 to ?? Days for Final FCL</a:t>
            </a:r>
          </a:p>
          <a:p>
            <a:endParaRPr lang="en-US" dirty="0"/>
          </a:p>
          <a:p>
            <a:endParaRPr lang="en-US" dirty="0"/>
          </a:p>
        </p:txBody>
      </p:sp>
      <p:sp>
        <p:nvSpPr>
          <p:cNvPr id="4" name="Rectangle 3"/>
          <p:cNvSpPr/>
          <p:nvPr/>
        </p:nvSpPr>
        <p:spPr>
          <a:xfrm>
            <a:off x="457200" y="762000"/>
            <a:ext cx="6096000" cy="523220"/>
          </a:xfrm>
          <a:prstGeom prst="rect">
            <a:avLst/>
          </a:prstGeom>
        </p:spPr>
        <p:txBody>
          <a:bodyPr wrap="square">
            <a:spAutoFit/>
          </a:bodyPr>
          <a:lstStyle/>
          <a:p>
            <a:r>
              <a:rPr lang="en-US" sz="1400" dirty="0" smtClean="0">
                <a:solidFill>
                  <a:schemeClr val="bg1"/>
                </a:solidFill>
              </a:rPr>
              <a:t>The evaluation and approval process follows two distinct tracks – each dependent upon the other.</a:t>
            </a:r>
            <a:endParaRPr lang="en-US" sz="1400" dirty="0">
              <a:solidFill>
                <a:schemeClr val="bg1"/>
              </a:solidFill>
            </a:endParaRPr>
          </a:p>
        </p:txBody>
      </p:sp>
      <p:graphicFrame>
        <p:nvGraphicFramePr>
          <p:cNvPr id="5" name="Diagram 4"/>
          <p:cNvGraphicFramePr/>
          <p:nvPr>
            <p:extLst>
              <p:ext uri="{D42A27DB-BD31-4B8C-83A1-F6EECF244321}">
                <p14:modId xmlns:p14="http://schemas.microsoft.com/office/powerpoint/2010/main" val="2708947010"/>
              </p:ext>
            </p:extLst>
          </p:nvPr>
        </p:nvGraphicFramePr>
        <p:xfrm>
          <a:off x="533400" y="1752600"/>
          <a:ext cx="4191000" cy="25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4343400" y="4638964"/>
            <a:ext cx="2224809" cy="145703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200" dirty="0" smtClean="0"/>
              <a:t>WHEN KMP ARE GRANTED INTERIM CLEARANCE, COMPANY WILL ALSO BE GRANTED INTERIM FCL.</a:t>
            </a:r>
            <a:endParaRPr lang="en-US" sz="1200" dirty="0"/>
          </a:p>
        </p:txBody>
      </p:sp>
      <p:cxnSp>
        <p:nvCxnSpPr>
          <p:cNvPr id="8" name="Elbow Connector 7"/>
          <p:cNvCxnSpPr/>
          <p:nvPr/>
        </p:nvCxnSpPr>
        <p:spPr>
          <a:xfrm rot="16200000" flipH="1">
            <a:off x="4157518" y="2929082"/>
            <a:ext cx="2276764" cy="1143000"/>
          </a:xfrm>
          <a:prstGeom prst="bentConnector3">
            <a:avLst>
              <a:gd name="adj1" fmla="val 507"/>
            </a:avLst>
          </a:prstGeom>
          <a:ln w="38100"/>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rot="16200000" flipH="1">
            <a:off x="4610100" y="3848100"/>
            <a:ext cx="914400" cy="685800"/>
          </a:xfrm>
          <a:prstGeom prst="bentConnector3">
            <a:avLst>
              <a:gd name="adj1" fmla="val -505"/>
            </a:avLst>
          </a:prstGeom>
          <a:ln w="38100"/>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533400" y="4652818"/>
            <a:ext cx="2224809" cy="1457036"/>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dirty="0" smtClean="0"/>
              <a:t>FINAL FCL WILL NOT BE GRANTED UNTIL ALL KMP HAVE A FAVORABLY ADJUDICATED FINAL INVESTIGATION.</a:t>
            </a:r>
            <a:endParaRPr lang="en-US" sz="1200" dirty="0"/>
          </a:p>
        </p:txBody>
      </p:sp>
      <p:cxnSp>
        <p:nvCxnSpPr>
          <p:cNvPr id="14" name="Elbow Connector 13"/>
          <p:cNvCxnSpPr>
            <a:stCxn id="13" idx="3"/>
          </p:cNvCxnSpPr>
          <p:nvPr/>
        </p:nvCxnSpPr>
        <p:spPr>
          <a:xfrm flipV="1">
            <a:off x="2758209" y="5118100"/>
            <a:ext cx="1585191" cy="263236"/>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13" idx="3"/>
          </p:cNvCxnSpPr>
          <p:nvPr/>
        </p:nvCxnSpPr>
        <p:spPr>
          <a:xfrm>
            <a:off x="2758209" y="5381336"/>
            <a:ext cx="1585191" cy="257464"/>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4194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155</TotalTime>
  <Words>1073</Words>
  <Application>Microsoft Office PowerPoint</Application>
  <PresentationFormat>On-screen Show (4:3)</PresentationFormat>
  <Paragraphs>93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Grid</vt:lpstr>
      <vt:lpstr>AN OVERVIEW OF THE INDUSTRIAL SECURITY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Qivliq,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O'Malley, Mark</dc:creator>
  <cp:lastModifiedBy>Windows User</cp:lastModifiedBy>
  <cp:revision>17</cp:revision>
  <dcterms:created xsi:type="dcterms:W3CDTF">2012-04-20T13:42:37Z</dcterms:created>
  <dcterms:modified xsi:type="dcterms:W3CDTF">2012-12-28T00:34:53Z</dcterms:modified>
</cp:coreProperties>
</file>